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芫荽" charset="1" panose="00000000000000000000"/>
      <p:regular r:id="rId54"/>
    </p:embeddedFont>
    <p:embeddedFont>
      <p:font typeface="League Spartan" charset="1" panose="000008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520038" cy="10287000"/>
            <a:chOff x="0" y="0"/>
            <a:chExt cx="487770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77705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77705">
                  <a:moveTo>
                    <a:pt x="0" y="0"/>
                  </a:moveTo>
                  <a:lnTo>
                    <a:pt x="4877705" y="0"/>
                  </a:lnTo>
                  <a:lnTo>
                    <a:pt x="487770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7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7770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4810163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214894" y="0"/>
            <a:ext cx="6073106" cy="5476837"/>
          </a:xfrm>
          <a:custGeom>
            <a:avLst/>
            <a:gdLst/>
            <a:ahLst/>
            <a:cxnLst/>
            <a:rect r="r" b="b" t="t" l="l"/>
            <a:pathLst>
              <a:path h="5476837" w="6073106">
                <a:moveTo>
                  <a:pt x="0" y="0"/>
                </a:moveTo>
                <a:lnTo>
                  <a:pt x="6073106" y="0"/>
                </a:lnTo>
                <a:lnTo>
                  <a:pt x="6073106" y="5476837"/>
                </a:lnTo>
                <a:lnTo>
                  <a:pt x="0" y="547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955602"/>
            <a:ext cx="16015594" cy="5315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88"/>
              </a:lnSpc>
            </a:pPr>
            <a:r>
              <a:rPr lang="en-US" sz="11039" spc="264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ChatGPT</a:t>
            </a:r>
          </a:p>
          <a:p>
            <a:pPr algn="ctr">
              <a:lnSpc>
                <a:spcPts val="14184"/>
              </a:lnSpc>
            </a:pPr>
            <a:r>
              <a:rPr lang="en-US" sz="11439" spc="274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在自主型代理人設計中的應用:自主牌技學習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7532" y="7800768"/>
            <a:ext cx="10819983" cy="1713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5"/>
              </a:lnSpc>
            </a:pPr>
            <a:r>
              <a:rPr lang="en-US" sz="4896" spc="288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組員 : 林錦輝 蔡文旭 吳睿騰 陳昱翔</a:t>
            </a:r>
          </a:p>
          <a:p>
            <a:pPr algn="ctr">
              <a:lnSpc>
                <a:spcPts val="6855"/>
              </a:lnSpc>
            </a:pPr>
            <a:r>
              <a:rPr lang="en-US" sz="4896" spc="288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指導教授 : 王豐緒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7623" y="0"/>
            <a:ext cx="11008262" cy="12193285"/>
            <a:chOff x="0" y="0"/>
            <a:chExt cx="453406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3406" cy="502215"/>
            </a:xfrm>
            <a:custGeom>
              <a:avLst/>
              <a:gdLst/>
              <a:ahLst/>
              <a:cxnLst/>
              <a:rect r="r" b="b" t="t" l="l"/>
              <a:pathLst>
                <a:path h="502215" w="453406">
                  <a:moveTo>
                    <a:pt x="203200" y="0"/>
                  </a:moveTo>
                  <a:lnTo>
                    <a:pt x="453406" y="0"/>
                  </a:lnTo>
                  <a:lnTo>
                    <a:pt x="250206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250206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52500"/>
            <a:ext cx="8229384" cy="105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研究動機&amp;目的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616" y="8328259"/>
            <a:ext cx="2871424" cy="40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525" spc="1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230012"/>
            <a:ext cx="12488780" cy="473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接者是，我們想知道，由GPT所驅動的代理人是否能夠具備以下2點</a:t>
            </a:r>
          </a:p>
          <a:p>
            <a:pPr algn="just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1.具有一定的感知能力</a:t>
            </a:r>
          </a:p>
          <a:p>
            <a:pPr algn="just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2.具有一定的學習能力</a:t>
            </a:r>
          </a:p>
          <a:p>
            <a:pPr algn="just">
              <a:lnSpc>
                <a:spcPts val="75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7623" y="0"/>
            <a:ext cx="11008262" cy="12193285"/>
            <a:chOff x="0" y="0"/>
            <a:chExt cx="453406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3406" cy="502215"/>
            </a:xfrm>
            <a:custGeom>
              <a:avLst/>
              <a:gdLst/>
              <a:ahLst/>
              <a:cxnLst/>
              <a:rect r="r" b="b" t="t" l="l"/>
              <a:pathLst>
                <a:path h="502215" w="453406">
                  <a:moveTo>
                    <a:pt x="203200" y="0"/>
                  </a:moveTo>
                  <a:lnTo>
                    <a:pt x="453406" y="0"/>
                  </a:lnTo>
                  <a:lnTo>
                    <a:pt x="250206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250206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77623" y="1857133"/>
            <a:ext cx="5915809" cy="5915809"/>
          </a:xfrm>
          <a:custGeom>
            <a:avLst/>
            <a:gdLst/>
            <a:ahLst/>
            <a:cxnLst/>
            <a:rect r="r" b="b" t="t" l="l"/>
            <a:pathLst>
              <a:path h="5915809" w="5915809">
                <a:moveTo>
                  <a:pt x="0" y="0"/>
                </a:moveTo>
                <a:lnTo>
                  <a:pt x="5915809" y="0"/>
                </a:lnTo>
                <a:lnTo>
                  <a:pt x="5915809" y="5915809"/>
                </a:lnTo>
                <a:lnTo>
                  <a:pt x="0" y="591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1839" y="889207"/>
            <a:ext cx="7691307" cy="18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6"/>
              </a:lnSpc>
            </a:pPr>
            <a:r>
              <a:rPr lang="en-US" sz="11204" spc="268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感知能力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616" y="8328259"/>
            <a:ext cx="2871424" cy="40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525" spc="1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1839" y="3583077"/>
            <a:ext cx="9466748" cy="378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5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外部的環境發生了一定的改變，是否能讓代理人採取不同的且合理的策略</a:t>
            </a:r>
          </a:p>
          <a:p>
            <a:pPr algn="just">
              <a:lnSpc>
                <a:spcPts val="75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7623" y="0"/>
            <a:ext cx="11008262" cy="12193285"/>
            <a:chOff x="0" y="0"/>
            <a:chExt cx="453406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3406" cy="502215"/>
            </a:xfrm>
            <a:custGeom>
              <a:avLst/>
              <a:gdLst/>
              <a:ahLst/>
              <a:cxnLst/>
              <a:rect r="r" b="b" t="t" l="l"/>
              <a:pathLst>
                <a:path h="502215" w="453406">
                  <a:moveTo>
                    <a:pt x="203200" y="0"/>
                  </a:moveTo>
                  <a:lnTo>
                    <a:pt x="453406" y="0"/>
                  </a:lnTo>
                  <a:lnTo>
                    <a:pt x="250206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250206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83609" y="1893650"/>
            <a:ext cx="6369707" cy="6499701"/>
          </a:xfrm>
          <a:custGeom>
            <a:avLst/>
            <a:gdLst/>
            <a:ahLst/>
            <a:cxnLst/>
            <a:rect r="r" b="b" t="t" l="l"/>
            <a:pathLst>
              <a:path h="6499701" w="6369707">
                <a:moveTo>
                  <a:pt x="0" y="0"/>
                </a:moveTo>
                <a:lnTo>
                  <a:pt x="6369707" y="0"/>
                </a:lnTo>
                <a:lnTo>
                  <a:pt x="6369707" y="6499700"/>
                </a:lnTo>
                <a:lnTo>
                  <a:pt x="0" y="649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1839" y="889207"/>
            <a:ext cx="5798721" cy="181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6"/>
              </a:lnSpc>
            </a:pPr>
            <a:r>
              <a:rPr lang="en-US" sz="11204" spc="268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學習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616" y="8328259"/>
            <a:ext cx="2871424" cy="40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525" spc="1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1839" y="2853429"/>
            <a:ext cx="9466748" cy="664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5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我們所設想的是</a:t>
            </a:r>
          </a:p>
          <a:p>
            <a:pPr algn="just">
              <a:lnSpc>
                <a:spcPts val="7559"/>
              </a:lnSpc>
            </a:pPr>
            <a:r>
              <a:rPr lang="en-US" sz="5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我們在prompt中提到的目標，會成為他所採納的策略，那策略由LLM根據環境自己生成，是否能通過學習達到優化策略的效果</a:t>
            </a:r>
          </a:p>
          <a:p>
            <a:pPr algn="just">
              <a:lnSpc>
                <a:spcPts val="75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3015" y="3770920"/>
            <a:ext cx="8346768" cy="4237748"/>
            <a:chOff x="0" y="0"/>
            <a:chExt cx="2526529" cy="1282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6529" cy="1282747"/>
            </a:xfrm>
            <a:custGeom>
              <a:avLst/>
              <a:gdLst/>
              <a:ahLst/>
              <a:cxnLst/>
              <a:rect r="r" b="b" t="t" l="l"/>
              <a:pathLst>
                <a:path h="1282747" w="2526529">
                  <a:moveTo>
                    <a:pt x="47304" y="0"/>
                  </a:moveTo>
                  <a:lnTo>
                    <a:pt x="2479225" y="0"/>
                  </a:lnTo>
                  <a:cubicBezTo>
                    <a:pt x="2505350" y="0"/>
                    <a:pt x="2526529" y="21179"/>
                    <a:pt x="2526529" y="47304"/>
                  </a:cubicBezTo>
                  <a:lnTo>
                    <a:pt x="2526529" y="1235443"/>
                  </a:lnTo>
                  <a:cubicBezTo>
                    <a:pt x="2526529" y="1261569"/>
                    <a:pt x="2505350" y="1282747"/>
                    <a:pt x="2479225" y="1282747"/>
                  </a:cubicBezTo>
                  <a:lnTo>
                    <a:pt x="47304" y="1282747"/>
                  </a:lnTo>
                  <a:cubicBezTo>
                    <a:pt x="21179" y="1282747"/>
                    <a:pt x="0" y="1261569"/>
                    <a:pt x="0" y="1235443"/>
                  </a:cubicBezTo>
                  <a:lnTo>
                    <a:pt x="0" y="47304"/>
                  </a:lnTo>
                  <a:cubicBezTo>
                    <a:pt x="0" y="21179"/>
                    <a:pt x="21179" y="0"/>
                    <a:pt x="47304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26529" cy="1339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62025"/>
            <a:ext cx="609511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代理人設計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9083" y="4750339"/>
            <a:ext cx="7834633" cy="215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  <a:spcBef>
                <a:spcPct val="0"/>
              </a:spcBef>
            </a:pPr>
            <a:r>
              <a:rPr lang="en-US" sz="6168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將玩家能做的選擇轉換成選項給LLM作回答。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090293" y="0"/>
            <a:ext cx="12595592" cy="12193285"/>
            <a:chOff x="0" y="0"/>
            <a:chExt cx="518785" cy="5022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8785" cy="502215"/>
            </a:xfrm>
            <a:custGeom>
              <a:avLst/>
              <a:gdLst/>
              <a:ahLst/>
              <a:cxnLst/>
              <a:rect r="r" b="b" t="t" l="l"/>
              <a:pathLst>
                <a:path h="502215" w="518785">
                  <a:moveTo>
                    <a:pt x="203200" y="0"/>
                  </a:moveTo>
                  <a:lnTo>
                    <a:pt x="518785" y="0"/>
                  </a:lnTo>
                  <a:lnTo>
                    <a:pt x="31558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57150"/>
              <a:ext cx="31558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825693" y="213679"/>
            <a:ext cx="5269023" cy="3197639"/>
            <a:chOff x="0" y="0"/>
            <a:chExt cx="1764933" cy="10710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4933" cy="1071094"/>
            </a:xfrm>
            <a:custGeom>
              <a:avLst/>
              <a:gdLst/>
              <a:ahLst/>
              <a:cxnLst/>
              <a:rect r="r" b="b" t="t" l="l"/>
              <a:pathLst>
                <a:path h="1071094" w="1764933">
                  <a:moveTo>
                    <a:pt x="74936" y="0"/>
                  </a:moveTo>
                  <a:lnTo>
                    <a:pt x="1689998" y="0"/>
                  </a:lnTo>
                  <a:cubicBezTo>
                    <a:pt x="1731383" y="0"/>
                    <a:pt x="1764933" y="33550"/>
                    <a:pt x="1764933" y="74936"/>
                  </a:cubicBezTo>
                  <a:lnTo>
                    <a:pt x="1764933" y="996159"/>
                  </a:lnTo>
                  <a:cubicBezTo>
                    <a:pt x="1764933" y="1016033"/>
                    <a:pt x="1757038" y="1035093"/>
                    <a:pt x="1742985" y="1049146"/>
                  </a:cubicBezTo>
                  <a:cubicBezTo>
                    <a:pt x="1728932" y="1063199"/>
                    <a:pt x="1709872" y="1071094"/>
                    <a:pt x="1689998" y="1071094"/>
                  </a:cubicBezTo>
                  <a:lnTo>
                    <a:pt x="74936" y="1071094"/>
                  </a:lnTo>
                  <a:cubicBezTo>
                    <a:pt x="33550" y="1071094"/>
                    <a:pt x="0" y="1037545"/>
                    <a:pt x="0" y="996159"/>
                  </a:cubicBezTo>
                  <a:lnTo>
                    <a:pt x="0" y="74936"/>
                  </a:lnTo>
                  <a:cubicBezTo>
                    <a:pt x="0" y="33550"/>
                    <a:pt x="33550" y="0"/>
                    <a:pt x="74936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764933" cy="1147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狀態:你現在肚子感到飢餓 位置:客廳 你有以下選項能執行，請回答數字 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1.看電視 2.移動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144000" y="3411318"/>
            <a:ext cx="3681693" cy="1946091"/>
            <a:chOff x="0" y="0"/>
            <a:chExt cx="1233235" cy="65187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33235" cy="651871"/>
            </a:xfrm>
            <a:custGeom>
              <a:avLst/>
              <a:gdLst/>
              <a:ahLst/>
              <a:cxnLst/>
              <a:rect r="r" b="b" t="t" l="l"/>
              <a:pathLst>
                <a:path h="651871" w="1233235">
                  <a:moveTo>
                    <a:pt x="107244" y="0"/>
                  </a:moveTo>
                  <a:lnTo>
                    <a:pt x="1125991" y="0"/>
                  </a:lnTo>
                  <a:cubicBezTo>
                    <a:pt x="1185220" y="0"/>
                    <a:pt x="1233235" y="48015"/>
                    <a:pt x="1233235" y="107244"/>
                  </a:cubicBezTo>
                  <a:lnTo>
                    <a:pt x="1233235" y="544627"/>
                  </a:lnTo>
                  <a:cubicBezTo>
                    <a:pt x="1233235" y="603856"/>
                    <a:pt x="1185220" y="651871"/>
                    <a:pt x="1125991" y="651871"/>
                  </a:cubicBezTo>
                  <a:lnTo>
                    <a:pt x="107244" y="651871"/>
                  </a:lnTo>
                  <a:cubicBezTo>
                    <a:pt x="48015" y="651871"/>
                    <a:pt x="0" y="603856"/>
                    <a:pt x="0" y="544627"/>
                  </a:cubicBezTo>
                  <a:lnTo>
                    <a:pt x="0" y="107244"/>
                  </a:lnTo>
                  <a:cubicBezTo>
                    <a:pt x="0" y="48015"/>
                    <a:pt x="48015" y="0"/>
                    <a:pt x="107244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233235" cy="728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2.移動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25693" y="5481072"/>
            <a:ext cx="5269023" cy="2129244"/>
            <a:chOff x="0" y="0"/>
            <a:chExt cx="1764933" cy="7132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64933" cy="713220"/>
            </a:xfrm>
            <a:custGeom>
              <a:avLst/>
              <a:gdLst/>
              <a:ahLst/>
              <a:cxnLst/>
              <a:rect r="r" b="b" t="t" l="l"/>
              <a:pathLst>
                <a:path h="713220" w="1764933">
                  <a:moveTo>
                    <a:pt x="74936" y="0"/>
                  </a:moveTo>
                  <a:lnTo>
                    <a:pt x="1689998" y="0"/>
                  </a:lnTo>
                  <a:cubicBezTo>
                    <a:pt x="1731383" y="0"/>
                    <a:pt x="1764933" y="33550"/>
                    <a:pt x="1764933" y="74936"/>
                  </a:cubicBezTo>
                  <a:lnTo>
                    <a:pt x="1764933" y="638285"/>
                  </a:lnTo>
                  <a:cubicBezTo>
                    <a:pt x="1764933" y="658159"/>
                    <a:pt x="1757038" y="677219"/>
                    <a:pt x="1742985" y="691272"/>
                  </a:cubicBezTo>
                  <a:cubicBezTo>
                    <a:pt x="1728932" y="705325"/>
                    <a:pt x="1709872" y="713220"/>
                    <a:pt x="1689998" y="713220"/>
                  </a:cubicBezTo>
                  <a:lnTo>
                    <a:pt x="74936" y="713220"/>
                  </a:lnTo>
                  <a:cubicBezTo>
                    <a:pt x="33550" y="713220"/>
                    <a:pt x="0" y="679671"/>
                    <a:pt x="0" y="638285"/>
                  </a:cubicBezTo>
                  <a:lnTo>
                    <a:pt x="0" y="74936"/>
                  </a:lnTo>
                  <a:cubicBezTo>
                    <a:pt x="0" y="33550"/>
                    <a:pt x="33550" y="0"/>
                    <a:pt x="74936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764933" cy="789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你能移動到 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1.廚房2.臥室3.浴室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44000" y="7610316"/>
            <a:ext cx="3681693" cy="1946091"/>
            <a:chOff x="0" y="0"/>
            <a:chExt cx="1233235" cy="65187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33235" cy="651871"/>
            </a:xfrm>
            <a:custGeom>
              <a:avLst/>
              <a:gdLst/>
              <a:ahLst/>
              <a:cxnLst/>
              <a:rect r="r" b="b" t="t" l="l"/>
              <a:pathLst>
                <a:path h="651871" w="1233235">
                  <a:moveTo>
                    <a:pt x="107244" y="0"/>
                  </a:moveTo>
                  <a:lnTo>
                    <a:pt x="1125991" y="0"/>
                  </a:lnTo>
                  <a:cubicBezTo>
                    <a:pt x="1185220" y="0"/>
                    <a:pt x="1233235" y="48015"/>
                    <a:pt x="1233235" y="107244"/>
                  </a:cubicBezTo>
                  <a:lnTo>
                    <a:pt x="1233235" y="544627"/>
                  </a:lnTo>
                  <a:cubicBezTo>
                    <a:pt x="1233235" y="603856"/>
                    <a:pt x="1185220" y="651871"/>
                    <a:pt x="1125991" y="651871"/>
                  </a:cubicBezTo>
                  <a:lnTo>
                    <a:pt x="107244" y="651871"/>
                  </a:lnTo>
                  <a:cubicBezTo>
                    <a:pt x="48015" y="651871"/>
                    <a:pt x="0" y="603856"/>
                    <a:pt x="0" y="544627"/>
                  </a:cubicBezTo>
                  <a:lnTo>
                    <a:pt x="0" y="107244"/>
                  </a:lnTo>
                  <a:cubicBezTo>
                    <a:pt x="0" y="48015"/>
                    <a:pt x="48015" y="0"/>
                    <a:pt x="107244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1233235" cy="728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1.廚房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3015" y="3770920"/>
            <a:ext cx="8346768" cy="4237748"/>
            <a:chOff x="0" y="0"/>
            <a:chExt cx="2526529" cy="1282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6529" cy="1282747"/>
            </a:xfrm>
            <a:custGeom>
              <a:avLst/>
              <a:gdLst/>
              <a:ahLst/>
              <a:cxnLst/>
              <a:rect r="r" b="b" t="t" l="l"/>
              <a:pathLst>
                <a:path h="1282747" w="2526529">
                  <a:moveTo>
                    <a:pt x="47304" y="0"/>
                  </a:moveTo>
                  <a:lnTo>
                    <a:pt x="2479225" y="0"/>
                  </a:lnTo>
                  <a:cubicBezTo>
                    <a:pt x="2505350" y="0"/>
                    <a:pt x="2526529" y="21179"/>
                    <a:pt x="2526529" y="47304"/>
                  </a:cubicBezTo>
                  <a:lnTo>
                    <a:pt x="2526529" y="1235443"/>
                  </a:lnTo>
                  <a:cubicBezTo>
                    <a:pt x="2526529" y="1261569"/>
                    <a:pt x="2505350" y="1282747"/>
                    <a:pt x="2479225" y="1282747"/>
                  </a:cubicBezTo>
                  <a:lnTo>
                    <a:pt x="47304" y="1282747"/>
                  </a:lnTo>
                  <a:cubicBezTo>
                    <a:pt x="21179" y="1282747"/>
                    <a:pt x="0" y="1261569"/>
                    <a:pt x="0" y="1235443"/>
                  </a:cubicBezTo>
                  <a:lnTo>
                    <a:pt x="0" y="47304"/>
                  </a:lnTo>
                  <a:cubicBezTo>
                    <a:pt x="0" y="21179"/>
                    <a:pt x="21179" y="0"/>
                    <a:pt x="47304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26529" cy="1339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62025"/>
            <a:ext cx="609511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代理人設計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9083" y="4415324"/>
            <a:ext cx="7834633" cy="283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我們將剛剛的對話拆成3個模塊，分別是感知、記憶、行動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090293" y="0"/>
            <a:ext cx="12595592" cy="12193285"/>
            <a:chOff x="0" y="0"/>
            <a:chExt cx="518785" cy="5022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8785" cy="502215"/>
            </a:xfrm>
            <a:custGeom>
              <a:avLst/>
              <a:gdLst/>
              <a:ahLst/>
              <a:cxnLst/>
              <a:rect r="r" b="b" t="t" l="l"/>
              <a:pathLst>
                <a:path h="502215" w="518785">
                  <a:moveTo>
                    <a:pt x="203200" y="0"/>
                  </a:moveTo>
                  <a:lnTo>
                    <a:pt x="518785" y="0"/>
                  </a:lnTo>
                  <a:lnTo>
                    <a:pt x="31558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57150"/>
              <a:ext cx="31558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64849" y="2570278"/>
            <a:ext cx="5723239" cy="3084245"/>
            <a:chOff x="0" y="0"/>
            <a:chExt cx="1917080" cy="10331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7080" cy="1033112"/>
            </a:xfrm>
            <a:custGeom>
              <a:avLst/>
              <a:gdLst/>
              <a:ahLst/>
              <a:cxnLst/>
              <a:rect r="r" b="b" t="t" l="l"/>
              <a:pathLst>
                <a:path h="1033112" w="1917080">
                  <a:moveTo>
                    <a:pt x="68989" y="0"/>
                  </a:moveTo>
                  <a:lnTo>
                    <a:pt x="1848091" y="0"/>
                  </a:lnTo>
                  <a:cubicBezTo>
                    <a:pt x="1866388" y="0"/>
                    <a:pt x="1883936" y="7268"/>
                    <a:pt x="1896873" y="20206"/>
                  </a:cubicBezTo>
                  <a:cubicBezTo>
                    <a:pt x="1909811" y="33144"/>
                    <a:pt x="1917080" y="50692"/>
                    <a:pt x="1917080" y="68989"/>
                  </a:cubicBezTo>
                  <a:lnTo>
                    <a:pt x="1917080" y="964123"/>
                  </a:lnTo>
                  <a:cubicBezTo>
                    <a:pt x="1917080" y="982420"/>
                    <a:pt x="1909811" y="999967"/>
                    <a:pt x="1896873" y="1012905"/>
                  </a:cubicBezTo>
                  <a:cubicBezTo>
                    <a:pt x="1883936" y="1025843"/>
                    <a:pt x="1866388" y="1033112"/>
                    <a:pt x="1848091" y="1033112"/>
                  </a:cubicBezTo>
                  <a:lnTo>
                    <a:pt x="68989" y="1033112"/>
                  </a:lnTo>
                  <a:cubicBezTo>
                    <a:pt x="50692" y="1033112"/>
                    <a:pt x="33144" y="1025843"/>
                    <a:pt x="20206" y="1012905"/>
                  </a:cubicBezTo>
                  <a:cubicBezTo>
                    <a:pt x="7268" y="999967"/>
                    <a:pt x="0" y="982420"/>
                    <a:pt x="0" y="964123"/>
                  </a:cubicBezTo>
                  <a:lnTo>
                    <a:pt x="0" y="68989"/>
                  </a:lnTo>
                  <a:cubicBezTo>
                    <a:pt x="0" y="50692"/>
                    <a:pt x="7268" y="33144"/>
                    <a:pt x="20206" y="20206"/>
                  </a:cubicBezTo>
                  <a:cubicBezTo>
                    <a:pt x="33144" y="7268"/>
                    <a:pt x="50692" y="0"/>
                    <a:pt x="68989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917080" cy="1109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狀態:你現在肚子感到飢餓 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位置:客廳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664849" y="6174055"/>
            <a:ext cx="5723239" cy="3084245"/>
            <a:chOff x="0" y="0"/>
            <a:chExt cx="1917080" cy="10331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7080" cy="1033112"/>
            </a:xfrm>
            <a:custGeom>
              <a:avLst/>
              <a:gdLst/>
              <a:ahLst/>
              <a:cxnLst/>
              <a:rect r="r" b="b" t="t" l="l"/>
              <a:pathLst>
                <a:path h="1033112" w="1917080">
                  <a:moveTo>
                    <a:pt x="68989" y="0"/>
                  </a:moveTo>
                  <a:lnTo>
                    <a:pt x="1848091" y="0"/>
                  </a:lnTo>
                  <a:cubicBezTo>
                    <a:pt x="1866388" y="0"/>
                    <a:pt x="1883936" y="7268"/>
                    <a:pt x="1896873" y="20206"/>
                  </a:cubicBezTo>
                  <a:cubicBezTo>
                    <a:pt x="1909811" y="33144"/>
                    <a:pt x="1917080" y="50692"/>
                    <a:pt x="1917080" y="68989"/>
                  </a:cubicBezTo>
                  <a:lnTo>
                    <a:pt x="1917080" y="964123"/>
                  </a:lnTo>
                  <a:cubicBezTo>
                    <a:pt x="1917080" y="982420"/>
                    <a:pt x="1909811" y="999967"/>
                    <a:pt x="1896873" y="1012905"/>
                  </a:cubicBezTo>
                  <a:cubicBezTo>
                    <a:pt x="1883936" y="1025843"/>
                    <a:pt x="1866388" y="1033112"/>
                    <a:pt x="1848091" y="1033112"/>
                  </a:cubicBezTo>
                  <a:lnTo>
                    <a:pt x="68989" y="1033112"/>
                  </a:lnTo>
                  <a:cubicBezTo>
                    <a:pt x="50692" y="1033112"/>
                    <a:pt x="33144" y="1025843"/>
                    <a:pt x="20206" y="1012905"/>
                  </a:cubicBezTo>
                  <a:cubicBezTo>
                    <a:pt x="7268" y="999967"/>
                    <a:pt x="0" y="982420"/>
                    <a:pt x="0" y="964123"/>
                  </a:cubicBezTo>
                  <a:lnTo>
                    <a:pt x="0" y="68989"/>
                  </a:lnTo>
                  <a:cubicBezTo>
                    <a:pt x="0" y="50692"/>
                    <a:pt x="7268" y="33144"/>
                    <a:pt x="20206" y="20206"/>
                  </a:cubicBezTo>
                  <a:cubicBezTo>
                    <a:pt x="33144" y="7268"/>
                    <a:pt x="50692" y="0"/>
                    <a:pt x="68989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1917080" cy="1109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請回答數字</a:t>
              </a: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1.看電視 2.移動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050" y="3593020"/>
            <a:ext cx="13217533" cy="5815381"/>
            <a:chOff x="0" y="0"/>
            <a:chExt cx="4000888" cy="17602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00888" cy="1760290"/>
            </a:xfrm>
            <a:custGeom>
              <a:avLst/>
              <a:gdLst/>
              <a:ahLst/>
              <a:cxnLst/>
              <a:rect r="r" b="b" t="t" l="l"/>
              <a:pathLst>
                <a:path h="1760290" w="4000888">
                  <a:moveTo>
                    <a:pt x="29872" y="0"/>
                  </a:moveTo>
                  <a:lnTo>
                    <a:pt x="3971016" y="0"/>
                  </a:lnTo>
                  <a:cubicBezTo>
                    <a:pt x="3978938" y="0"/>
                    <a:pt x="3986537" y="3147"/>
                    <a:pt x="3992138" y="8749"/>
                  </a:cubicBezTo>
                  <a:cubicBezTo>
                    <a:pt x="3997741" y="14352"/>
                    <a:pt x="4000888" y="21950"/>
                    <a:pt x="4000888" y="29872"/>
                  </a:cubicBezTo>
                  <a:lnTo>
                    <a:pt x="4000888" y="1730418"/>
                  </a:lnTo>
                  <a:cubicBezTo>
                    <a:pt x="4000888" y="1746916"/>
                    <a:pt x="3987514" y="1760290"/>
                    <a:pt x="3971016" y="1760290"/>
                  </a:cubicBezTo>
                  <a:lnTo>
                    <a:pt x="29872" y="1760290"/>
                  </a:lnTo>
                  <a:cubicBezTo>
                    <a:pt x="13374" y="1760290"/>
                    <a:pt x="0" y="1746916"/>
                    <a:pt x="0" y="1730418"/>
                  </a:cubicBezTo>
                  <a:lnTo>
                    <a:pt x="0" y="29872"/>
                  </a:lnTo>
                  <a:cubicBezTo>
                    <a:pt x="0" y="13374"/>
                    <a:pt x="13374" y="0"/>
                    <a:pt x="29872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000888" cy="18174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73007" y="-162256"/>
            <a:ext cx="10458801" cy="12193285"/>
            <a:chOff x="0" y="0"/>
            <a:chExt cx="430775" cy="502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0775" cy="502215"/>
            </a:xfrm>
            <a:custGeom>
              <a:avLst/>
              <a:gdLst/>
              <a:ahLst/>
              <a:cxnLst/>
              <a:rect r="r" b="b" t="t" l="l"/>
              <a:pathLst>
                <a:path h="502215" w="430775">
                  <a:moveTo>
                    <a:pt x="203200" y="0"/>
                  </a:moveTo>
                  <a:lnTo>
                    <a:pt x="430775" y="0"/>
                  </a:lnTo>
                  <a:lnTo>
                    <a:pt x="22757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22757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9508" y="3964120"/>
            <a:ext cx="12748619" cy="5073182"/>
            <a:chOff x="0" y="0"/>
            <a:chExt cx="16998158" cy="676424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2343926"/>
              <a:ext cx="3270050" cy="1723529"/>
              <a:chOff x="0" y="0"/>
              <a:chExt cx="654918" cy="34518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54918" cy="345184"/>
              </a:xfrm>
              <a:custGeom>
                <a:avLst/>
                <a:gdLst/>
                <a:ahLst/>
                <a:cxnLst/>
                <a:rect r="r" b="b" t="t" l="l"/>
                <a:pathLst>
                  <a:path h="345184" w="654918">
                    <a:moveTo>
                      <a:pt x="62268" y="0"/>
                    </a:moveTo>
                    <a:lnTo>
                      <a:pt x="592650" y="0"/>
                    </a:lnTo>
                    <a:cubicBezTo>
                      <a:pt x="609164" y="0"/>
                      <a:pt x="625003" y="6560"/>
                      <a:pt x="636680" y="18238"/>
                    </a:cubicBezTo>
                    <a:cubicBezTo>
                      <a:pt x="648358" y="29915"/>
                      <a:pt x="654918" y="45754"/>
                      <a:pt x="654918" y="62268"/>
                    </a:cubicBezTo>
                    <a:lnTo>
                      <a:pt x="654918" y="282916"/>
                    </a:lnTo>
                    <a:cubicBezTo>
                      <a:pt x="654918" y="317306"/>
                      <a:pt x="627040" y="345184"/>
                      <a:pt x="592650" y="345184"/>
                    </a:cubicBezTo>
                    <a:lnTo>
                      <a:pt x="62268" y="345184"/>
                    </a:lnTo>
                    <a:cubicBezTo>
                      <a:pt x="27878" y="345184"/>
                      <a:pt x="0" y="317306"/>
                      <a:pt x="0" y="282916"/>
                    </a:cubicBezTo>
                    <a:lnTo>
                      <a:pt x="0" y="62268"/>
                    </a:lnTo>
                    <a:cubicBezTo>
                      <a:pt x="0" y="27878"/>
                      <a:pt x="27878" y="0"/>
                      <a:pt x="62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66675"/>
                <a:ext cx="654918" cy="4118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60"/>
                  </a:lnSpc>
                  <a:spcBef>
                    <a:spcPct val="0"/>
                  </a:spcBef>
                </a:pPr>
                <a:r>
                  <a:rPr lang="en-US" sz="2900">
                    <a:solidFill>
                      <a:srgbClr val="000000"/>
                    </a:solidFill>
                    <a:latin typeface="芫荽"/>
                    <a:ea typeface="芫荽"/>
                    <a:cs typeface="芫荽"/>
                    <a:sym typeface="芫荽"/>
                  </a:rPr>
                  <a:t>感知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4272116" y="2343926"/>
              <a:ext cx="3270050" cy="1723529"/>
              <a:chOff x="0" y="0"/>
              <a:chExt cx="654918" cy="34518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54918" cy="345184"/>
              </a:xfrm>
              <a:custGeom>
                <a:avLst/>
                <a:gdLst/>
                <a:ahLst/>
                <a:cxnLst/>
                <a:rect r="r" b="b" t="t" l="l"/>
                <a:pathLst>
                  <a:path h="345184" w="654918">
                    <a:moveTo>
                      <a:pt x="62268" y="0"/>
                    </a:moveTo>
                    <a:lnTo>
                      <a:pt x="592650" y="0"/>
                    </a:lnTo>
                    <a:cubicBezTo>
                      <a:pt x="609164" y="0"/>
                      <a:pt x="625003" y="6560"/>
                      <a:pt x="636680" y="18238"/>
                    </a:cubicBezTo>
                    <a:cubicBezTo>
                      <a:pt x="648358" y="29915"/>
                      <a:pt x="654918" y="45754"/>
                      <a:pt x="654918" y="62268"/>
                    </a:cubicBezTo>
                    <a:lnTo>
                      <a:pt x="654918" y="282916"/>
                    </a:lnTo>
                    <a:cubicBezTo>
                      <a:pt x="654918" y="317306"/>
                      <a:pt x="627040" y="345184"/>
                      <a:pt x="592650" y="345184"/>
                    </a:cubicBezTo>
                    <a:lnTo>
                      <a:pt x="62268" y="345184"/>
                    </a:lnTo>
                    <a:cubicBezTo>
                      <a:pt x="27878" y="345184"/>
                      <a:pt x="0" y="317306"/>
                      <a:pt x="0" y="282916"/>
                    </a:cubicBezTo>
                    <a:lnTo>
                      <a:pt x="0" y="62268"/>
                    </a:lnTo>
                    <a:cubicBezTo>
                      <a:pt x="0" y="27878"/>
                      <a:pt x="27878" y="0"/>
                      <a:pt x="62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66675"/>
                <a:ext cx="654918" cy="4118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60"/>
                  </a:lnSpc>
                </a:pPr>
                <a:r>
                  <a:rPr lang="en-US" sz="2900">
                    <a:solidFill>
                      <a:srgbClr val="000000"/>
                    </a:solidFill>
                    <a:latin typeface="芫荽"/>
                    <a:ea typeface="芫荽"/>
                    <a:cs typeface="芫荽"/>
                    <a:sym typeface="芫荽"/>
                  </a:rPr>
                  <a:t>記憶流</a:t>
                </a:r>
              </a:p>
            </p:txBody>
          </p:sp>
        </p:grpSp>
        <p:sp>
          <p:nvSpPr>
            <p:cNvPr name="AutoShape 15" id="15"/>
            <p:cNvSpPr/>
            <p:nvPr/>
          </p:nvSpPr>
          <p:spPr>
            <a:xfrm>
              <a:off x="3270050" y="3205691"/>
              <a:ext cx="1002066" cy="0"/>
            </a:xfrm>
            <a:prstGeom prst="line">
              <a:avLst/>
            </a:prstGeom>
            <a:ln cap="flat" w="50103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6" id="16"/>
            <p:cNvGrpSpPr/>
            <p:nvPr/>
          </p:nvGrpSpPr>
          <p:grpSpPr>
            <a:xfrm rot="0">
              <a:off x="9455993" y="2343926"/>
              <a:ext cx="3270050" cy="1723529"/>
              <a:chOff x="0" y="0"/>
              <a:chExt cx="654918" cy="34518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54918" cy="345184"/>
              </a:xfrm>
              <a:custGeom>
                <a:avLst/>
                <a:gdLst/>
                <a:ahLst/>
                <a:cxnLst/>
                <a:rect r="r" b="b" t="t" l="l"/>
                <a:pathLst>
                  <a:path h="345184" w="654918">
                    <a:moveTo>
                      <a:pt x="62268" y="0"/>
                    </a:moveTo>
                    <a:lnTo>
                      <a:pt x="592650" y="0"/>
                    </a:lnTo>
                    <a:cubicBezTo>
                      <a:pt x="609164" y="0"/>
                      <a:pt x="625003" y="6560"/>
                      <a:pt x="636680" y="18238"/>
                    </a:cubicBezTo>
                    <a:cubicBezTo>
                      <a:pt x="648358" y="29915"/>
                      <a:pt x="654918" y="45754"/>
                      <a:pt x="654918" y="62268"/>
                    </a:cubicBezTo>
                    <a:lnTo>
                      <a:pt x="654918" y="282916"/>
                    </a:lnTo>
                    <a:cubicBezTo>
                      <a:pt x="654918" y="317306"/>
                      <a:pt x="627040" y="345184"/>
                      <a:pt x="592650" y="345184"/>
                    </a:cubicBezTo>
                    <a:lnTo>
                      <a:pt x="62268" y="345184"/>
                    </a:lnTo>
                    <a:cubicBezTo>
                      <a:pt x="27878" y="345184"/>
                      <a:pt x="0" y="317306"/>
                      <a:pt x="0" y="282916"/>
                    </a:cubicBezTo>
                    <a:lnTo>
                      <a:pt x="0" y="62268"/>
                    </a:lnTo>
                    <a:cubicBezTo>
                      <a:pt x="0" y="27878"/>
                      <a:pt x="27878" y="0"/>
                      <a:pt x="62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66675"/>
                <a:ext cx="654918" cy="4118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60"/>
                  </a:lnSpc>
                </a:pPr>
                <a:r>
                  <a:rPr lang="en-US" sz="2900">
                    <a:solidFill>
                      <a:srgbClr val="000000"/>
                    </a:solidFill>
                    <a:latin typeface="芫荽"/>
                    <a:ea typeface="芫荽"/>
                    <a:cs typeface="芫荽"/>
                    <a:sym typeface="芫荽"/>
                  </a:rPr>
                  <a:t>檢索記憶</a:t>
                </a: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7542165" y="3205691"/>
              <a:ext cx="1913827" cy="0"/>
            </a:xfrm>
            <a:prstGeom prst="line">
              <a:avLst/>
            </a:prstGeom>
            <a:ln cap="flat" w="50103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0" id="20"/>
            <p:cNvGrpSpPr/>
            <p:nvPr/>
          </p:nvGrpSpPr>
          <p:grpSpPr>
            <a:xfrm rot="0">
              <a:off x="13728108" y="2343926"/>
              <a:ext cx="3270050" cy="1723529"/>
              <a:chOff x="0" y="0"/>
              <a:chExt cx="654918" cy="345184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54918" cy="345184"/>
              </a:xfrm>
              <a:custGeom>
                <a:avLst/>
                <a:gdLst/>
                <a:ahLst/>
                <a:cxnLst/>
                <a:rect r="r" b="b" t="t" l="l"/>
                <a:pathLst>
                  <a:path h="345184" w="654918">
                    <a:moveTo>
                      <a:pt x="62268" y="0"/>
                    </a:moveTo>
                    <a:lnTo>
                      <a:pt x="592650" y="0"/>
                    </a:lnTo>
                    <a:cubicBezTo>
                      <a:pt x="609164" y="0"/>
                      <a:pt x="625003" y="6560"/>
                      <a:pt x="636680" y="18238"/>
                    </a:cubicBezTo>
                    <a:cubicBezTo>
                      <a:pt x="648358" y="29915"/>
                      <a:pt x="654918" y="45754"/>
                      <a:pt x="654918" y="62268"/>
                    </a:cubicBezTo>
                    <a:lnTo>
                      <a:pt x="654918" y="282916"/>
                    </a:lnTo>
                    <a:cubicBezTo>
                      <a:pt x="654918" y="317306"/>
                      <a:pt x="627040" y="345184"/>
                      <a:pt x="592650" y="345184"/>
                    </a:cubicBezTo>
                    <a:lnTo>
                      <a:pt x="62268" y="345184"/>
                    </a:lnTo>
                    <a:cubicBezTo>
                      <a:pt x="27878" y="345184"/>
                      <a:pt x="0" y="317306"/>
                      <a:pt x="0" y="282916"/>
                    </a:cubicBezTo>
                    <a:lnTo>
                      <a:pt x="0" y="62268"/>
                    </a:lnTo>
                    <a:cubicBezTo>
                      <a:pt x="0" y="27878"/>
                      <a:pt x="27878" y="0"/>
                      <a:pt x="62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654918" cy="4118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60"/>
                  </a:lnSpc>
                </a:pPr>
                <a:r>
                  <a:rPr lang="en-US" sz="2900">
                    <a:solidFill>
                      <a:srgbClr val="000000"/>
                    </a:solidFill>
                    <a:latin typeface="芫荽"/>
                    <a:ea typeface="芫荽"/>
                    <a:cs typeface="芫荽"/>
                    <a:sym typeface="芫荽"/>
                  </a:rPr>
                  <a:t>行動</a:t>
                </a:r>
              </a:p>
            </p:txBody>
          </p:sp>
        </p:grpSp>
        <p:sp>
          <p:nvSpPr>
            <p:cNvPr name="AutoShape 23" id="23"/>
            <p:cNvSpPr/>
            <p:nvPr/>
          </p:nvSpPr>
          <p:spPr>
            <a:xfrm>
              <a:off x="12726043" y="3205691"/>
              <a:ext cx="1002066" cy="0"/>
            </a:xfrm>
            <a:prstGeom prst="line">
              <a:avLst/>
            </a:prstGeom>
            <a:ln cap="flat" w="50103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4" id="24"/>
            <p:cNvGrpSpPr/>
            <p:nvPr/>
          </p:nvGrpSpPr>
          <p:grpSpPr>
            <a:xfrm rot="0">
              <a:off x="6842441" y="0"/>
              <a:ext cx="3270050" cy="1723529"/>
              <a:chOff x="0" y="0"/>
              <a:chExt cx="654918" cy="34518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54918" cy="345184"/>
              </a:xfrm>
              <a:custGeom>
                <a:avLst/>
                <a:gdLst/>
                <a:ahLst/>
                <a:cxnLst/>
                <a:rect r="r" b="b" t="t" l="l"/>
                <a:pathLst>
                  <a:path h="345184" w="654918">
                    <a:moveTo>
                      <a:pt x="62268" y="0"/>
                    </a:moveTo>
                    <a:lnTo>
                      <a:pt x="592650" y="0"/>
                    </a:lnTo>
                    <a:cubicBezTo>
                      <a:pt x="609164" y="0"/>
                      <a:pt x="625003" y="6560"/>
                      <a:pt x="636680" y="18238"/>
                    </a:cubicBezTo>
                    <a:cubicBezTo>
                      <a:pt x="648358" y="29915"/>
                      <a:pt x="654918" y="45754"/>
                      <a:pt x="654918" y="62268"/>
                    </a:cubicBezTo>
                    <a:lnTo>
                      <a:pt x="654918" y="282916"/>
                    </a:lnTo>
                    <a:cubicBezTo>
                      <a:pt x="654918" y="317306"/>
                      <a:pt x="627040" y="345184"/>
                      <a:pt x="592650" y="345184"/>
                    </a:cubicBezTo>
                    <a:lnTo>
                      <a:pt x="62268" y="345184"/>
                    </a:lnTo>
                    <a:cubicBezTo>
                      <a:pt x="27878" y="345184"/>
                      <a:pt x="0" y="317306"/>
                      <a:pt x="0" y="282916"/>
                    </a:cubicBezTo>
                    <a:lnTo>
                      <a:pt x="0" y="62268"/>
                    </a:lnTo>
                    <a:cubicBezTo>
                      <a:pt x="0" y="27878"/>
                      <a:pt x="27878" y="0"/>
                      <a:pt x="62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66675"/>
                <a:ext cx="654918" cy="4118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60"/>
                  </a:lnSpc>
                </a:pPr>
                <a:r>
                  <a:rPr lang="en-US" sz="2900">
                    <a:solidFill>
                      <a:srgbClr val="000000"/>
                    </a:solidFill>
                    <a:latin typeface="芫荽"/>
                    <a:ea typeface="芫荽"/>
                    <a:cs typeface="芫荽"/>
                    <a:sym typeface="芫荽"/>
                  </a:rPr>
                  <a:t>計畫</a:t>
                </a:r>
              </a:p>
            </p:txBody>
          </p:sp>
        </p:grpSp>
        <p:sp>
          <p:nvSpPr>
            <p:cNvPr name="AutoShape 27" id="27"/>
            <p:cNvSpPr/>
            <p:nvPr/>
          </p:nvSpPr>
          <p:spPr>
            <a:xfrm flipH="true" flipV="true">
              <a:off x="10112491" y="861764"/>
              <a:ext cx="978527" cy="1482162"/>
            </a:xfrm>
            <a:prstGeom prst="line">
              <a:avLst/>
            </a:prstGeom>
            <a:ln cap="flat" w="50103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5907140" y="861764"/>
              <a:ext cx="935301" cy="1482162"/>
            </a:xfrm>
            <a:prstGeom prst="line">
              <a:avLst/>
            </a:prstGeom>
            <a:ln cap="flat" w="50103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9" id="29"/>
            <p:cNvGrpSpPr/>
            <p:nvPr/>
          </p:nvGrpSpPr>
          <p:grpSpPr>
            <a:xfrm rot="0">
              <a:off x="6842441" y="5040715"/>
              <a:ext cx="3270050" cy="1723529"/>
              <a:chOff x="0" y="0"/>
              <a:chExt cx="654918" cy="34518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54918" cy="345184"/>
              </a:xfrm>
              <a:custGeom>
                <a:avLst/>
                <a:gdLst/>
                <a:ahLst/>
                <a:cxnLst/>
                <a:rect r="r" b="b" t="t" l="l"/>
                <a:pathLst>
                  <a:path h="345184" w="654918">
                    <a:moveTo>
                      <a:pt x="62268" y="0"/>
                    </a:moveTo>
                    <a:lnTo>
                      <a:pt x="592650" y="0"/>
                    </a:lnTo>
                    <a:cubicBezTo>
                      <a:pt x="609164" y="0"/>
                      <a:pt x="625003" y="6560"/>
                      <a:pt x="636680" y="18238"/>
                    </a:cubicBezTo>
                    <a:cubicBezTo>
                      <a:pt x="648358" y="29915"/>
                      <a:pt x="654918" y="45754"/>
                      <a:pt x="654918" y="62268"/>
                    </a:cubicBezTo>
                    <a:lnTo>
                      <a:pt x="654918" y="282916"/>
                    </a:lnTo>
                    <a:cubicBezTo>
                      <a:pt x="654918" y="317306"/>
                      <a:pt x="627040" y="345184"/>
                      <a:pt x="592650" y="345184"/>
                    </a:cubicBezTo>
                    <a:lnTo>
                      <a:pt x="62268" y="345184"/>
                    </a:lnTo>
                    <a:cubicBezTo>
                      <a:pt x="27878" y="345184"/>
                      <a:pt x="0" y="317306"/>
                      <a:pt x="0" y="282916"/>
                    </a:cubicBezTo>
                    <a:lnTo>
                      <a:pt x="0" y="62268"/>
                    </a:lnTo>
                    <a:cubicBezTo>
                      <a:pt x="0" y="27878"/>
                      <a:pt x="27878" y="0"/>
                      <a:pt x="622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66675"/>
                <a:ext cx="654918" cy="4118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60"/>
                  </a:lnSpc>
                </a:pPr>
                <a:r>
                  <a:rPr lang="en-US" sz="2900">
                    <a:solidFill>
                      <a:srgbClr val="000000"/>
                    </a:solidFill>
                    <a:latin typeface="芫荽"/>
                    <a:ea typeface="芫荽"/>
                    <a:cs typeface="芫荽"/>
                    <a:sym typeface="芫荽"/>
                  </a:rPr>
                  <a:t>反思</a:t>
                </a:r>
              </a:p>
            </p:txBody>
          </p:sp>
        </p:grpSp>
        <p:sp>
          <p:nvSpPr>
            <p:cNvPr name="AutoShape 32" id="32"/>
            <p:cNvSpPr/>
            <p:nvPr/>
          </p:nvSpPr>
          <p:spPr>
            <a:xfrm flipH="true" flipV="true">
              <a:off x="5907140" y="4067455"/>
              <a:ext cx="935301" cy="1835024"/>
            </a:xfrm>
            <a:prstGeom prst="line">
              <a:avLst/>
            </a:prstGeom>
            <a:ln cap="flat" w="50103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3" id="33"/>
            <p:cNvSpPr/>
            <p:nvPr/>
          </p:nvSpPr>
          <p:spPr>
            <a:xfrm flipH="true">
              <a:off x="10112491" y="4067455"/>
              <a:ext cx="978527" cy="1835024"/>
            </a:xfrm>
            <a:prstGeom prst="line">
              <a:avLst/>
            </a:prstGeom>
            <a:ln cap="flat" w="50103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3548858" y="3844457"/>
            <a:ext cx="7149918" cy="5413843"/>
            <a:chOff x="0" y="0"/>
            <a:chExt cx="1883106" cy="142586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83106" cy="1425868"/>
            </a:xfrm>
            <a:custGeom>
              <a:avLst/>
              <a:gdLst/>
              <a:ahLst/>
              <a:cxnLst/>
              <a:rect r="r" b="b" t="t" l="l"/>
              <a:pathLst>
                <a:path h="1425868" w="1883106">
                  <a:moveTo>
                    <a:pt x="108280" y="0"/>
                  </a:moveTo>
                  <a:lnTo>
                    <a:pt x="1774826" y="0"/>
                  </a:lnTo>
                  <a:cubicBezTo>
                    <a:pt x="1803544" y="0"/>
                    <a:pt x="1831085" y="11408"/>
                    <a:pt x="1851392" y="31714"/>
                  </a:cubicBezTo>
                  <a:cubicBezTo>
                    <a:pt x="1871698" y="52021"/>
                    <a:pt x="1883106" y="79562"/>
                    <a:pt x="1883106" y="108280"/>
                  </a:cubicBezTo>
                  <a:lnTo>
                    <a:pt x="1883106" y="1317588"/>
                  </a:lnTo>
                  <a:cubicBezTo>
                    <a:pt x="1883106" y="1346306"/>
                    <a:pt x="1871698" y="1373847"/>
                    <a:pt x="1851392" y="1394154"/>
                  </a:cubicBezTo>
                  <a:cubicBezTo>
                    <a:pt x="1831085" y="1414460"/>
                    <a:pt x="1803544" y="1425868"/>
                    <a:pt x="1774826" y="1425868"/>
                  </a:cubicBezTo>
                  <a:lnTo>
                    <a:pt x="108280" y="1425868"/>
                  </a:lnTo>
                  <a:cubicBezTo>
                    <a:pt x="48479" y="1425868"/>
                    <a:pt x="0" y="1377390"/>
                    <a:pt x="0" y="1317588"/>
                  </a:cubicBezTo>
                  <a:lnTo>
                    <a:pt x="0" y="108280"/>
                  </a:lnTo>
                  <a:cubicBezTo>
                    <a:pt x="0" y="79562"/>
                    <a:pt x="11408" y="52021"/>
                    <a:pt x="31714" y="31714"/>
                  </a:cubicBezTo>
                  <a:cubicBezTo>
                    <a:pt x="52021" y="11408"/>
                    <a:pt x="79562" y="0"/>
                    <a:pt x="1082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BD59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883106" cy="1483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28700" y="962025"/>
            <a:ext cx="609511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代理人設計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2385579"/>
            <a:ext cx="682728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3個模塊的資訊傳遞</a:t>
            </a:r>
          </a:p>
        </p:txBody>
      </p:sp>
      <p:sp>
        <p:nvSpPr>
          <p:cNvPr name="AutoShape 39" id="39"/>
          <p:cNvSpPr/>
          <p:nvPr/>
        </p:nvSpPr>
        <p:spPr>
          <a:xfrm flipV="true">
            <a:off x="10329002" y="2907549"/>
            <a:ext cx="1449249" cy="1056571"/>
          </a:xfrm>
          <a:prstGeom prst="line">
            <a:avLst/>
          </a:prstGeom>
          <a:ln cap="flat" w="142875">
            <a:solidFill>
              <a:srgbClr val="FFBD59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40" id="40"/>
          <p:cNvSpPr txBox="true"/>
          <p:nvPr/>
        </p:nvSpPr>
        <p:spPr>
          <a:xfrm rot="0">
            <a:off x="11993318" y="1977909"/>
            <a:ext cx="337789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記憶模塊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77768"/>
            <a:ext cx="4408969" cy="4237748"/>
            <a:chOff x="0" y="0"/>
            <a:chExt cx="1334575" cy="1282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4575" cy="1282747"/>
            </a:xfrm>
            <a:custGeom>
              <a:avLst/>
              <a:gdLst/>
              <a:ahLst/>
              <a:cxnLst/>
              <a:rect r="r" b="b" t="t" l="l"/>
              <a:pathLst>
                <a:path h="1282747" w="1334575">
                  <a:moveTo>
                    <a:pt x="89553" y="0"/>
                  </a:moveTo>
                  <a:lnTo>
                    <a:pt x="1245022" y="0"/>
                  </a:lnTo>
                  <a:cubicBezTo>
                    <a:pt x="1294481" y="0"/>
                    <a:pt x="1334575" y="40094"/>
                    <a:pt x="1334575" y="89553"/>
                  </a:cubicBezTo>
                  <a:lnTo>
                    <a:pt x="1334575" y="1193194"/>
                  </a:lnTo>
                  <a:cubicBezTo>
                    <a:pt x="1334575" y="1242653"/>
                    <a:pt x="1294481" y="1282747"/>
                    <a:pt x="1245022" y="1282747"/>
                  </a:cubicBezTo>
                  <a:lnTo>
                    <a:pt x="89553" y="1282747"/>
                  </a:lnTo>
                  <a:cubicBezTo>
                    <a:pt x="65802" y="1282747"/>
                    <a:pt x="43024" y="1273312"/>
                    <a:pt x="26230" y="1256518"/>
                  </a:cubicBezTo>
                  <a:cubicBezTo>
                    <a:pt x="9435" y="1239723"/>
                    <a:pt x="0" y="1216945"/>
                    <a:pt x="0" y="1193194"/>
                  </a:cubicBezTo>
                  <a:lnTo>
                    <a:pt x="0" y="89553"/>
                  </a:lnTo>
                  <a:cubicBezTo>
                    <a:pt x="0" y="40094"/>
                    <a:pt x="40094" y="0"/>
                    <a:pt x="89553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34575" cy="1339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0293" y="0"/>
            <a:ext cx="12595592" cy="12193285"/>
            <a:chOff x="0" y="0"/>
            <a:chExt cx="518785" cy="502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8785" cy="502215"/>
            </a:xfrm>
            <a:custGeom>
              <a:avLst/>
              <a:gdLst/>
              <a:ahLst/>
              <a:cxnLst/>
              <a:rect r="r" b="b" t="t" l="l"/>
              <a:pathLst>
                <a:path h="502215" w="518785">
                  <a:moveTo>
                    <a:pt x="203200" y="0"/>
                  </a:moveTo>
                  <a:lnTo>
                    <a:pt x="518785" y="0"/>
                  </a:lnTo>
                  <a:lnTo>
                    <a:pt x="31558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31558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958041" y="3031176"/>
            <a:ext cx="11301259" cy="6130933"/>
          </a:xfrm>
          <a:custGeom>
            <a:avLst/>
            <a:gdLst/>
            <a:ahLst/>
            <a:cxnLst/>
            <a:rect r="r" b="b" t="t" l="l"/>
            <a:pathLst>
              <a:path h="6130933" w="11301259">
                <a:moveTo>
                  <a:pt x="0" y="0"/>
                </a:moveTo>
                <a:lnTo>
                  <a:pt x="11301259" y="0"/>
                </a:lnTo>
                <a:lnTo>
                  <a:pt x="11301259" y="6130933"/>
                </a:lnTo>
                <a:lnTo>
                  <a:pt x="0" y="6130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62025"/>
            <a:ext cx="7010884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代理人設計-感知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93991" y="5574672"/>
            <a:ext cx="2878388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外部環境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0293" y="0"/>
            <a:ext cx="12595592" cy="12193285"/>
            <a:chOff x="0" y="0"/>
            <a:chExt cx="51878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785" cy="502215"/>
            </a:xfrm>
            <a:custGeom>
              <a:avLst/>
              <a:gdLst/>
              <a:ahLst/>
              <a:cxnLst/>
              <a:rect r="r" b="b" t="t" l="l"/>
              <a:pathLst>
                <a:path h="502215" w="518785">
                  <a:moveTo>
                    <a:pt x="203200" y="0"/>
                  </a:moveTo>
                  <a:lnTo>
                    <a:pt x="518785" y="0"/>
                  </a:lnTo>
                  <a:lnTo>
                    <a:pt x="31558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31558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62025"/>
            <a:ext cx="7010884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代理人設計-感知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3991" y="5574672"/>
            <a:ext cx="2878388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外部環境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80912" y="2621046"/>
            <a:ext cx="16565156" cy="6951193"/>
            <a:chOff x="0" y="0"/>
            <a:chExt cx="5548733" cy="232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48733" cy="2328400"/>
            </a:xfrm>
            <a:custGeom>
              <a:avLst/>
              <a:gdLst/>
              <a:ahLst/>
              <a:cxnLst/>
              <a:rect r="r" b="b" t="t" l="l"/>
              <a:pathLst>
                <a:path h="2328400" w="5548733">
                  <a:moveTo>
                    <a:pt x="23835" y="0"/>
                  </a:moveTo>
                  <a:lnTo>
                    <a:pt x="5524897" y="0"/>
                  </a:lnTo>
                  <a:cubicBezTo>
                    <a:pt x="5538061" y="0"/>
                    <a:pt x="5548733" y="10671"/>
                    <a:pt x="5548733" y="23835"/>
                  </a:cubicBezTo>
                  <a:lnTo>
                    <a:pt x="5548733" y="2304565"/>
                  </a:lnTo>
                  <a:cubicBezTo>
                    <a:pt x="5548733" y="2310886"/>
                    <a:pt x="5546222" y="2316949"/>
                    <a:pt x="5541751" y="2321419"/>
                  </a:cubicBezTo>
                  <a:cubicBezTo>
                    <a:pt x="5537281" y="2325889"/>
                    <a:pt x="5531219" y="2328400"/>
                    <a:pt x="5524897" y="2328400"/>
                  </a:cubicBezTo>
                  <a:lnTo>
                    <a:pt x="23835" y="2328400"/>
                  </a:lnTo>
                  <a:cubicBezTo>
                    <a:pt x="10671" y="2328400"/>
                    <a:pt x="0" y="2317729"/>
                    <a:pt x="0" y="2304565"/>
                  </a:cubicBezTo>
                  <a:lnTo>
                    <a:pt x="0" y="23835"/>
                  </a:lnTo>
                  <a:cubicBezTo>
                    <a:pt x="0" y="17514"/>
                    <a:pt x="2511" y="11451"/>
                    <a:pt x="6981" y="6981"/>
                  </a:cubicBezTo>
                  <a:cubicBezTo>
                    <a:pt x="11451" y="2511"/>
                    <a:pt x="17514" y="0"/>
                    <a:pt x="23835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5548733" cy="244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 spc="295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你的手牌 : 一萬,二萬,四萬,六萬,八萬,九萬,九萬,四筒, 四筒,六筒,七筒,九筒,九筒,一條,一條,二條,三萬,</a:t>
              </a:r>
              <a:r>
                <a:rPr lang="en-US" sz="5000" spc="295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</a:p>
            <a:p>
              <a:pPr algn="ctr">
                <a:lnSpc>
                  <a:spcPts val="7000"/>
                </a:lnSpc>
              </a:pPr>
            </a:p>
            <a:p>
              <a:pPr algn="ctr">
                <a:lnSpc>
                  <a:spcPts val="7000"/>
                </a:lnSpc>
              </a:pPr>
              <a:r>
                <a:rPr lang="en-US" sz="5000" spc="295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上家打出去的牌 : 北,一萬,二萬, 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295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上家吃碰槓的牌堆 : 西,西,西, 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295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對家打出去的牌 : 東,南, 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spc="295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下家打出去的牌 : 東,北,發,</a:t>
              </a:r>
            </a:p>
            <a:p>
              <a:pPr algn="ctr">
                <a:lnSpc>
                  <a:spcPts val="475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770920"/>
            <a:ext cx="4408969" cy="4237748"/>
            <a:chOff x="0" y="0"/>
            <a:chExt cx="1334575" cy="1282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4575" cy="1282747"/>
            </a:xfrm>
            <a:custGeom>
              <a:avLst/>
              <a:gdLst/>
              <a:ahLst/>
              <a:cxnLst/>
              <a:rect r="r" b="b" t="t" l="l"/>
              <a:pathLst>
                <a:path h="1282747" w="1334575">
                  <a:moveTo>
                    <a:pt x="89553" y="0"/>
                  </a:moveTo>
                  <a:lnTo>
                    <a:pt x="1245022" y="0"/>
                  </a:lnTo>
                  <a:cubicBezTo>
                    <a:pt x="1294481" y="0"/>
                    <a:pt x="1334575" y="40094"/>
                    <a:pt x="1334575" y="89553"/>
                  </a:cubicBezTo>
                  <a:lnTo>
                    <a:pt x="1334575" y="1193194"/>
                  </a:lnTo>
                  <a:cubicBezTo>
                    <a:pt x="1334575" y="1242653"/>
                    <a:pt x="1294481" y="1282747"/>
                    <a:pt x="1245022" y="1282747"/>
                  </a:cubicBezTo>
                  <a:lnTo>
                    <a:pt x="89553" y="1282747"/>
                  </a:lnTo>
                  <a:cubicBezTo>
                    <a:pt x="65802" y="1282747"/>
                    <a:pt x="43024" y="1273312"/>
                    <a:pt x="26230" y="1256518"/>
                  </a:cubicBezTo>
                  <a:cubicBezTo>
                    <a:pt x="9435" y="1239723"/>
                    <a:pt x="0" y="1216945"/>
                    <a:pt x="0" y="1193194"/>
                  </a:cubicBezTo>
                  <a:lnTo>
                    <a:pt x="0" y="89553"/>
                  </a:lnTo>
                  <a:cubicBezTo>
                    <a:pt x="0" y="40094"/>
                    <a:pt x="40094" y="0"/>
                    <a:pt x="89553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34575" cy="1339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7010884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代理人設計-行動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6972" y="5367824"/>
            <a:ext cx="2092425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問題集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667294" y="2910983"/>
            <a:ext cx="10706765" cy="2964285"/>
            <a:chOff x="0" y="0"/>
            <a:chExt cx="3240890" cy="8972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40890" cy="897276"/>
            </a:xfrm>
            <a:custGeom>
              <a:avLst/>
              <a:gdLst/>
              <a:ahLst/>
              <a:cxnLst/>
              <a:rect r="r" b="b" t="t" l="l"/>
              <a:pathLst>
                <a:path h="897276" w="3240890">
                  <a:moveTo>
                    <a:pt x="36877" y="0"/>
                  </a:moveTo>
                  <a:lnTo>
                    <a:pt x="3204012" y="0"/>
                  </a:lnTo>
                  <a:cubicBezTo>
                    <a:pt x="3213793" y="0"/>
                    <a:pt x="3223173" y="3885"/>
                    <a:pt x="3230088" y="10801"/>
                  </a:cubicBezTo>
                  <a:cubicBezTo>
                    <a:pt x="3237004" y="17717"/>
                    <a:pt x="3240890" y="27097"/>
                    <a:pt x="3240890" y="36877"/>
                  </a:cubicBezTo>
                  <a:lnTo>
                    <a:pt x="3240890" y="860398"/>
                  </a:lnTo>
                  <a:cubicBezTo>
                    <a:pt x="3240890" y="870179"/>
                    <a:pt x="3237004" y="879559"/>
                    <a:pt x="3230088" y="886474"/>
                  </a:cubicBezTo>
                  <a:cubicBezTo>
                    <a:pt x="3223173" y="893390"/>
                    <a:pt x="3213793" y="897276"/>
                    <a:pt x="3204012" y="897276"/>
                  </a:cubicBezTo>
                  <a:lnTo>
                    <a:pt x="36877" y="897276"/>
                  </a:lnTo>
                  <a:cubicBezTo>
                    <a:pt x="27097" y="897276"/>
                    <a:pt x="17717" y="893390"/>
                    <a:pt x="10801" y="886474"/>
                  </a:cubicBezTo>
                  <a:cubicBezTo>
                    <a:pt x="3885" y="879559"/>
                    <a:pt x="0" y="870179"/>
                    <a:pt x="0" y="860398"/>
                  </a:cubicBezTo>
                  <a:lnTo>
                    <a:pt x="0" y="36877"/>
                  </a:lnTo>
                  <a:cubicBezTo>
                    <a:pt x="0" y="27097"/>
                    <a:pt x="3885" y="17717"/>
                    <a:pt x="10801" y="10801"/>
                  </a:cubicBezTo>
                  <a:cubicBezTo>
                    <a:pt x="17717" y="3885"/>
                    <a:pt x="27097" y="0"/>
                    <a:pt x="36877" y="0"/>
                  </a:cubicBez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240890" cy="954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529436" y="3871156"/>
            <a:ext cx="694649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從手牌選一張牌打出去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835092" y="2910983"/>
            <a:ext cx="4408969" cy="2964285"/>
            <a:chOff x="0" y="0"/>
            <a:chExt cx="1334575" cy="8972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4575" cy="897276"/>
            </a:xfrm>
            <a:custGeom>
              <a:avLst/>
              <a:gdLst/>
              <a:ahLst/>
              <a:cxnLst/>
              <a:rect r="r" b="b" t="t" l="l"/>
              <a:pathLst>
                <a:path h="897276" w="1334575">
                  <a:moveTo>
                    <a:pt x="89553" y="0"/>
                  </a:moveTo>
                  <a:lnTo>
                    <a:pt x="1245022" y="0"/>
                  </a:lnTo>
                  <a:cubicBezTo>
                    <a:pt x="1294481" y="0"/>
                    <a:pt x="1334575" y="40094"/>
                    <a:pt x="1334575" y="89553"/>
                  </a:cubicBezTo>
                  <a:lnTo>
                    <a:pt x="1334575" y="807722"/>
                  </a:lnTo>
                  <a:cubicBezTo>
                    <a:pt x="1334575" y="831473"/>
                    <a:pt x="1325140" y="854252"/>
                    <a:pt x="1308345" y="871046"/>
                  </a:cubicBezTo>
                  <a:cubicBezTo>
                    <a:pt x="1291551" y="887841"/>
                    <a:pt x="1268773" y="897276"/>
                    <a:pt x="1245022" y="897276"/>
                  </a:cubicBezTo>
                  <a:lnTo>
                    <a:pt x="89553" y="897276"/>
                  </a:lnTo>
                  <a:cubicBezTo>
                    <a:pt x="40094" y="897276"/>
                    <a:pt x="0" y="857181"/>
                    <a:pt x="0" y="807722"/>
                  </a:cubicBezTo>
                  <a:lnTo>
                    <a:pt x="0" y="89553"/>
                  </a:lnTo>
                  <a:cubicBezTo>
                    <a:pt x="0" y="40094"/>
                    <a:pt x="40094" y="0"/>
                    <a:pt x="89553" y="0"/>
                  </a:cubicBezTo>
                  <a:close/>
                </a:path>
              </a:pathLst>
            </a:custGeom>
            <a:solidFill>
              <a:srgbClr val="86B4C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34575" cy="954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4275472" y="2883655"/>
            <a:ext cx="4348309" cy="299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2"/>
              </a:lnSpc>
            </a:pPr>
            <a:r>
              <a:rPr lang="en-US" sz="5844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主記憶</a:t>
            </a:r>
          </a:p>
          <a:p>
            <a:pPr algn="l">
              <a:lnSpc>
                <a:spcPts val="8182"/>
              </a:lnSpc>
            </a:pPr>
            <a:r>
              <a:rPr lang="en-US" sz="5844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計畫</a:t>
            </a:r>
          </a:p>
          <a:p>
            <a:pPr algn="l">
              <a:lnSpc>
                <a:spcPts val="7482"/>
              </a:lnSpc>
              <a:spcBef>
                <a:spcPct val="0"/>
              </a:spcBef>
            </a:pPr>
            <a:r>
              <a:rPr lang="en-US" sz="5344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環境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667294" y="6294015"/>
            <a:ext cx="10706765" cy="2964285"/>
            <a:chOff x="0" y="0"/>
            <a:chExt cx="3240890" cy="8972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40890" cy="897276"/>
            </a:xfrm>
            <a:custGeom>
              <a:avLst/>
              <a:gdLst/>
              <a:ahLst/>
              <a:cxnLst/>
              <a:rect r="r" b="b" t="t" l="l"/>
              <a:pathLst>
                <a:path h="897276" w="3240890">
                  <a:moveTo>
                    <a:pt x="36877" y="0"/>
                  </a:moveTo>
                  <a:lnTo>
                    <a:pt x="3204012" y="0"/>
                  </a:lnTo>
                  <a:cubicBezTo>
                    <a:pt x="3213793" y="0"/>
                    <a:pt x="3223173" y="3885"/>
                    <a:pt x="3230088" y="10801"/>
                  </a:cubicBezTo>
                  <a:cubicBezTo>
                    <a:pt x="3237004" y="17717"/>
                    <a:pt x="3240890" y="27097"/>
                    <a:pt x="3240890" y="36877"/>
                  </a:cubicBezTo>
                  <a:lnTo>
                    <a:pt x="3240890" y="860398"/>
                  </a:lnTo>
                  <a:cubicBezTo>
                    <a:pt x="3240890" y="870179"/>
                    <a:pt x="3237004" y="879559"/>
                    <a:pt x="3230088" y="886474"/>
                  </a:cubicBezTo>
                  <a:cubicBezTo>
                    <a:pt x="3223173" y="893390"/>
                    <a:pt x="3213793" y="897276"/>
                    <a:pt x="3204012" y="897276"/>
                  </a:cubicBezTo>
                  <a:lnTo>
                    <a:pt x="36877" y="897276"/>
                  </a:lnTo>
                  <a:cubicBezTo>
                    <a:pt x="27097" y="897276"/>
                    <a:pt x="17717" y="893390"/>
                    <a:pt x="10801" y="886474"/>
                  </a:cubicBezTo>
                  <a:cubicBezTo>
                    <a:pt x="3885" y="879559"/>
                    <a:pt x="0" y="870179"/>
                    <a:pt x="0" y="860398"/>
                  </a:cubicBezTo>
                  <a:lnTo>
                    <a:pt x="0" y="36877"/>
                  </a:lnTo>
                  <a:cubicBezTo>
                    <a:pt x="0" y="27097"/>
                    <a:pt x="3885" y="17717"/>
                    <a:pt x="10801" y="10801"/>
                  </a:cubicBezTo>
                  <a:cubicBezTo>
                    <a:pt x="17717" y="3885"/>
                    <a:pt x="27097" y="0"/>
                    <a:pt x="36877" y="0"/>
                  </a:cubicBez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3240890" cy="954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227628" y="7254188"/>
            <a:ext cx="2775057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生成計畫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484622" y="6294015"/>
            <a:ext cx="6759438" cy="2964285"/>
            <a:chOff x="0" y="0"/>
            <a:chExt cx="2046052" cy="89727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46051" cy="897276"/>
            </a:xfrm>
            <a:custGeom>
              <a:avLst/>
              <a:gdLst/>
              <a:ahLst/>
              <a:cxnLst/>
              <a:rect r="r" b="b" t="t" l="l"/>
              <a:pathLst>
                <a:path h="897276" w="2046051">
                  <a:moveTo>
                    <a:pt x="58413" y="0"/>
                  </a:moveTo>
                  <a:lnTo>
                    <a:pt x="1987639" y="0"/>
                  </a:lnTo>
                  <a:cubicBezTo>
                    <a:pt x="2019899" y="0"/>
                    <a:pt x="2046051" y="26152"/>
                    <a:pt x="2046051" y="58413"/>
                  </a:cubicBezTo>
                  <a:lnTo>
                    <a:pt x="2046051" y="838863"/>
                  </a:lnTo>
                  <a:cubicBezTo>
                    <a:pt x="2046051" y="854355"/>
                    <a:pt x="2039897" y="869212"/>
                    <a:pt x="2028943" y="880167"/>
                  </a:cubicBezTo>
                  <a:cubicBezTo>
                    <a:pt x="2017988" y="891121"/>
                    <a:pt x="2003131" y="897276"/>
                    <a:pt x="1987639" y="897276"/>
                  </a:cubicBezTo>
                  <a:lnTo>
                    <a:pt x="58413" y="897276"/>
                  </a:lnTo>
                  <a:cubicBezTo>
                    <a:pt x="42921" y="897276"/>
                    <a:pt x="28063" y="891121"/>
                    <a:pt x="17109" y="880167"/>
                  </a:cubicBezTo>
                  <a:cubicBezTo>
                    <a:pt x="6154" y="869212"/>
                    <a:pt x="0" y="854355"/>
                    <a:pt x="0" y="838863"/>
                  </a:cubicBezTo>
                  <a:lnTo>
                    <a:pt x="0" y="58413"/>
                  </a:lnTo>
                  <a:cubicBezTo>
                    <a:pt x="0" y="42921"/>
                    <a:pt x="6154" y="28063"/>
                    <a:pt x="17109" y="17109"/>
                  </a:cubicBezTo>
                  <a:cubicBezTo>
                    <a:pt x="28063" y="6154"/>
                    <a:pt x="42921" y="0"/>
                    <a:pt x="58413" y="0"/>
                  </a:cubicBezTo>
                  <a:close/>
                </a:path>
              </a:pathLst>
            </a:custGeom>
            <a:solidFill>
              <a:srgbClr val="86B4C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046052" cy="954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118625" y="6223201"/>
            <a:ext cx="2364147" cy="299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2"/>
              </a:lnSpc>
            </a:pPr>
            <a:r>
              <a:rPr lang="en-US" sz="5844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主記憶</a:t>
            </a:r>
          </a:p>
          <a:p>
            <a:pPr algn="l">
              <a:lnSpc>
                <a:spcPts val="8182"/>
              </a:lnSpc>
            </a:pPr>
            <a:r>
              <a:rPr lang="en-US" sz="5844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目標</a:t>
            </a:r>
          </a:p>
          <a:p>
            <a:pPr algn="l">
              <a:lnSpc>
                <a:spcPts val="7482"/>
              </a:lnSpc>
              <a:spcBef>
                <a:spcPct val="0"/>
              </a:spcBef>
            </a:pPr>
            <a:r>
              <a:rPr lang="en-US" sz="5344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環境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191985" y="6179715"/>
            <a:ext cx="2364147" cy="2991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2"/>
              </a:lnSpc>
            </a:pPr>
            <a:r>
              <a:rPr lang="en-US" sz="5844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短期</a:t>
            </a:r>
          </a:p>
          <a:p>
            <a:pPr algn="l">
              <a:lnSpc>
                <a:spcPts val="8182"/>
              </a:lnSpc>
            </a:pPr>
            <a:r>
              <a:rPr lang="en-US" sz="5844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計畫</a:t>
            </a:r>
          </a:p>
          <a:p>
            <a:pPr algn="l">
              <a:lnSpc>
                <a:spcPts val="7482"/>
              </a:lnSpc>
              <a:spcBef>
                <a:spcPct val="0"/>
              </a:spcBef>
            </a:pPr>
            <a:r>
              <a:rPr lang="en-US" sz="5344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反思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84632"/>
            <a:ext cx="4408969" cy="4237748"/>
            <a:chOff x="0" y="0"/>
            <a:chExt cx="1334575" cy="1282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4575" cy="1282747"/>
            </a:xfrm>
            <a:custGeom>
              <a:avLst/>
              <a:gdLst/>
              <a:ahLst/>
              <a:cxnLst/>
              <a:rect r="r" b="b" t="t" l="l"/>
              <a:pathLst>
                <a:path h="1282747" w="1334575">
                  <a:moveTo>
                    <a:pt x="89553" y="0"/>
                  </a:moveTo>
                  <a:lnTo>
                    <a:pt x="1245022" y="0"/>
                  </a:lnTo>
                  <a:cubicBezTo>
                    <a:pt x="1294481" y="0"/>
                    <a:pt x="1334575" y="40094"/>
                    <a:pt x="1334575" y="89553"/>
                  </a:cubicBezTo>
                  <a:lnTo>
                    <a:pt x="1334575" y="1193194"/>
                  </a:lnTo>
                  <a:cubicBezTo>
                    <a:pt x="1334575" y="1242653"/>
                    <a:pt x="1294481" y="1282747"/>
                    <a:pt x="1245022" y="1282747"/>
                  </a:cubicBezTo>
                  <a:lnTo>
                    <a:pt x="89553" y="1282747"/>
                  </a:lnTo>
                  <a:cubicBezTo>
                    <a:pt x="65802" y="1282747"/>
                    <a:pt x="43024" y="1273312"/>
                    <a:pt x="26230" y="1256518"/>
                  </a:cubicBezTo>
                  <a:cubicBezTo>
                    <a:pt x="9435" y="1239723"/>
                    <a:pt x="0" y="1216945"/>
                    <a:pt x="0" y="1193194"/>
                  </a:cubicBezTo>
                  <a:lnTo>
                    <a:pt x="0" y="89553"/>
                  </a:lnTo>
                  <a:cubicBezTo>
                    <a:pt x="0" y="40094"/>
                    <a:pt x="40094" y="0"/>
                    <a:pt x="89553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34575" cy="1339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8995047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代理人設計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953871" y="1028700"/>
            <a:ext cx="2190129" cy="2964285"/>
            <a:chOff x="0" y="0"/>
            <a:chExt cx="662942" cy="8972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2942" cy="897276"/>
            </a:xfrm>
            <a:custGeom>
              <a:avLst/>
              <a:gdLst/>
              <a:ahLst/>
              <a:cxnLst/>
              <a:rect r="r" b="b" t="t" l="l"/>
              <a:pathLst>
                <a:path h="897276" w="662942">
                  <a:moveTo>
                    <a:pt x="180281" y="0"/>
                  </a:moveTo>
                  <a:lnTo>
                    <a:pt x="482662" y="0"/>
                  </a:lnTo>
                  <a:cubicBezTo>
                    <a:pt x="582228" y="0"/>
                    <a:pt x="662942" y="80714"/>
                    <a:pt x="662942" y="180281"/>
                  </a:cubicBezTo>
                  <a:lnTo>
                    <a:pt x="662942" y="716995"/>
                  </a:lnTo>
                  <a:cubicBezTo>
                    <a:pt x="662942" y="816561"/>
                    <a:pt x="582228" y="897276"/>
                    <a:pt x="482662" y="897276"/>
                  </a:cubicBezTo>
                  <a:lnTo>
                    <a:pt x="180281" y="897276"/>
                  </a:lnTo>
                  <a:cubicBezTo>
                    <a:pt x="80714" y="897276"/>
                    <a:pt x="0" y="816561"/>
                    <a:pt x="0" y="716995"/>
                  </a:cubicBezTo>
                  <a:lnTo>
                    <a:pt x="0" y="180281"/>
                  </a:lnTo>
                  <a:cubicBezTo>
                    <a:pt x="0" y="80714"/>
                    <a:pt x="80714" y="0"/>
                    <a:pt x="180281" y="0"/>
                  </a:cubicBez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04775"/>
              <a:ext cx="662942" cy="1002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一</a:t>
              </a:r>
            </a:p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萬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92715" y="1028700"/>
            <a:ext cx="2190129" cy="2964285"/>
            <a:chOff x="0" y="0"/>
            <a:chExt cx="662942" cy="8972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2942" cy="897276"/>
            </a:xfrm>
            <a:custGeom>
              <a:avLst/>
              <a:gdLst/>
              <a:ahLst/>
              <a:cxnLst/>
              <a:rect r="r" b="b" t="t" l="l"/>
              <a:pathLst>
                <a:path h="897276" w="662942">
                  <a:moveTo>
                    <a:pt x="180281" y="0"/>
                  </a:moveTo>
                  <a:lnTo>
                    <a:pt x="482662" y="0"/>
                  </a:lnTo>
                  <a:cubicBezTo>
                    <a:pt x="582228" y="0"/>
                    <a:pt x="662942" y="80714"/>
                    <a:pt x="662942" y="180281"/>
                  </a:cubicBezTo>
                  <a:lnTo>
                    <a:pt x="662942" y="716995"/>
                  </a:lnTo>
                  <a:cubicBezTo>
                    <a:pt x="662942" y="816561"/>
                    <a:pt x="582228" y="897276"/>
                    <a:pt x="482662" y="897276"/>
                  </a:cubicBezTo>
                  <a:lnTo>
                    <a:pt x="180281" y="897276"/>
                  </a:lnTo>
                  <a:cubicBezTo>
                    <a:pt x="80714" y="897276"/>
                    <a:pt x="0" y="816561"/>
                    <a:pt x="0" y="716995"/>
                  </a:cubicBezTo>
                  <a:lnTo>
                    <a:pt x="0" y="180281"/>
                  </a:lnTo>
                  <a:cubicBezTo>
                    <a:pt x="0" y="80714"/>
                    <a:pt x="80714" y="0"/>
                    <a:pt x="180281" y="0"/>
                  </a:cubicBez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662942" cy="1002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二</a:t>
              </a:r>
            </a:p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萬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230519" y="1028700"/>
            <a:ext cx="2190129" cy="2964285"/>
            <a:chOff x="0" y="0"/>
            <a:chExt cx="662942" cy="8972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2942" cy="897276"/>
            </a:xfrm>
            <a:custGeom>
              <a:avLst/>
              <a:gdLst/>
              <a:ahLst/>
              <a:cxnLst/>
              <a:rect r="r" b="b" t="t" l="l"/>
              <a:pathLst>
                <a:path h="897276" w="662942">
                  <a:moveTo>
                    <a:pt x="180281" y="0"/>
                  </a:moveTo>
                  <a:lnTo>
                    <a:pt x="482662" y="0"/>
                  </a:lnTo>
                  <a:cubicBezTo>
                    <a:pt x="582228" y="0"/>
                    <a:pt x="662942" y="80714"/>
                    <a:pt x="662942" y="180281"/>
                  </a:cubicBezTo>
                  <a:lnTo>
                    <a:pt x="662942" y="716995"/>
                  </a:lnTo>
                  <a:cubicBezTo>
                    <a:pt x="662942" y="816561"/>
                    <a:pt x="582228" y="897276"/>
                    <a:pt x="482662" y="897276"/>
                  </a:cubicBezTo>
                  <a:lnTo>
                    <a:pt x="180281" y="897276"/>
                  </a:lnTo>
                  <a:cubicBezTo>
                    <a:pt x="80714" y="897276"/>
                    <a:pt x="0" y="816561"/>
                    <a:pt x="0" y="716995"/>
                  </a:cubicBezTo>
                  <a:lnTo>
                    <a:pt x="0" y="180281"/>
                  </a:lnTo>
                  <a:cubicBezTo>
                    <a:pt x="0" y="80714"/>
                    <a:pt x="80714" y="0"/>
                    <a:pt x="180281" y="0"/>
                  </a:cubicBez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662942" cy="1002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三</a:t>
              </a:r>
            </a:p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萬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943212" y="1028700"/>
            <a:ext cx="2190129" cy="2964285"/>
            <a:chOff x="0" y="0"/>
            <a:chExt cx="662942" cy="8972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2942" cy="897276"/>
            </a:xfrm>
            <a:custGeom>
              <a:avLst/>
              <a:gdLst/>
              <a:ahLst/>
              <a:cxnLst/>
              <a:rect r="r" b="b" t="t" l="l"/>
              <a:pathLst>
                <a:path h="897276" w="662942">
                  <a:moveTo>
                    <a:pt x="180281" y="0"/>
                  </a:moveTo>
                  <a:lnTo>
                    <a:pt x="482662" y="0"/>
                  </a:lnTo>
                  <a:cubicBezTo>
                    <a:pt x="582228" y="0"/>
                    <a:pt x="662942" y="80714"/>
                    <a:pt x="662942" y="180281"/>
                  </a:cubicBezTo>
                  <a:lnTo>
                    <a:pt x="662942" y="716995"/>
                  </a:lnTo>
                  <a:cubicBezTo>
                    <a:pt x="662942" y="816561"/>
                    <a:pt x="582228" y="897276"/>
                    <a:pt x="482662" y="897276"/>
                  </a:cubicBezTo>
                  <a:lnTo>
                    <a:pt x="180281" y="897276"/>
                  </a:lnTo>
                  <a:cubicBezTo>
                    <a:pt x="80714" y="897276"/>
                    <a:pt x="0" y="816561"/>
                    <a:pt x="0" y="716995"/>
                  </a:cubicBezTo>
                  <a:lnTo>
                    <a:pt x="0" y="180281"/>
                  </a:lnTo>
                  <a:cubicBezTo>
                    <a:pt x="0" y="80714"/>
                    <a:pt x="80714" y="0"/>
                    <a:pt x="180281" y="0"/>
                  </a:cubicBez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662942" cy="1002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北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045208" y="4313695"/>
            <a:ext cx="8440550" cy="2336859"/>
            <a:chOff x="0" y="0"/>
            <a:chExt cx="3240890" cy="8972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40890" cy="897276"/>
            </a:xfrm>
            <a:custGeom>
              <a:avLst/>
              <a:gdLst/>
              <a:ahLst/>
              <a:cxnLst/>
              <a:rect r="r" b="b" t="t" l="l"/>
              <a:pathLst>
                <a:path h="897276" w="3240890">
                  <a:moveTo>
                    <a:pt x="46779" y="0"/>
                  </a:moveTo>
                  <a:lnTo>
                    <a:pt x="3194111" y="0"/>
                  </a:lnTo>
                  <a:cubicBezTo>
                    <a:pt x="3206517" y="0"/>
                    <a:pt x="3218416" y="4928"/>
                    <a:pt x="3227188" y="13701"/>
                  </a:cubicBezTo>
                  <a:cubicBezTo>
                    <a:pt x="3235961" y="22474"/>
                    <a:pt x="3240890" y="34372"/>
                    <a:pt x="3240890" y="46779"/>
                  </a:cubicBezTo>
                  <a:lnTo>
                    <a:pt x="3240890" y="850497"/>
                  </a:lnTo>
                  <a:cubicBezTo>
                    <a:pt x="3240890" y="862903"/>
                    <a:pt x="3235961" y="874802"/>
                    <a:pt x="3227188" y="883574"/>
                  </a:cubicBezTo>
                  <a:cubicBezTo>
                    <a:pt x="3218416" y="892347"/>
                    <a:pt x="3206517" y="897276"/>
                    <a:pt x="3194111" y="897276"/>
                  </a:cubicBezTo>
                  <a:lnTo>
                    <a:pt x="46779" y="897276"/>
                  </a:lnTo>
                  <a:cubicBezTo>
                    <a:pt x="34372" y="897276"/>
                    <a:pt x="22474" y="892347"/>
                    <a:pt x="13701" y="883574"/>
                  </a:cubicBezTo>
                  <a:cubicBezTo>
                    <a:pt x="4928" y="874802"/>
                    <a:pt x="0" y="862903"/>
                    <a:pt x="0" y="850497"/>
                  </a:cubicBezTo>
                  <a:lnTo>
                    <a:pt x="0" y="46779"/>
                  </a:lnTo>
                  <a:cubicBezTo>
                    <a:pt x="0" y="34372"/>
                    <a:pt x="4928" y="22474"/>
                    <a:pt x="13701" y="13701"/>
                  </a:cubicBezTo>
                  <a:cubicBezTo>
                    <a:pt x="22474" y="4928"/>
                    <a:pt x="34372" y="0"/>
                    <a:pt x="46779" y="0"/>
                  </a:cubicBez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3240890" cy="954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516880" y="5075017"/>
            <a:ext cx="5582587" cy="730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9"/>
              </a:lnSpc>
              <a:spcBef>
                <a:spcPct val="0"/>
              </a:spcBef>
            </a:pPr>
            <a:r>
              <a:rPr lang="en-US" sz="425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從手牌選一張牌打出去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484194" y="4313695"/>
            <a:ext cx="3475758" cy="2336859"/>
            <a:chOff x="0" y="0"/>
            <a:chExt cx="1334575" cy="8972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34575" cy="897276"/>
            </a:xfrm>
            <a:custGeom>
              <a:avLst/>
              <a:gdLst/>
              <a:ahLst/>
              <a:cxnLst/>
              <a:rect r="r" b="b" t="t" l="l"/>
              <a:pathLst>
                <a:path h="897276" w="1334575">
                  <a:moveTo>
                    <a:pt x="113598" y="0"/>
                  </a:moveTo>
                  <a:lnTo>
                    <a:pt x="1220977" y="0"/>
                  </a:lnTo>
                  <a:cubicBezTo>
                    <a:pt x="1283716" y="0"/>
                    <a:pt x="1334575" y="50859"/>
                    <a:pt x="1334575" y="113598"/>
                  </a:cubicBezTo>
                  <a:lnTo>
                    <a:pt x="1334575" y="783678"/>
                  </a:lnTo>
                  <a:cubicBezTo>
                    <a:pt x="1334575" y="813806"/>
                    <a:pt x="1322607" y="842700"/>
                    <a:pt x="1301303" y="864004"/>
                  </a:cubicBezTo>
                  <a:cubicBezTo>
                    <a:pt x="1279999" y="885307"/>
                    <a:pt x="1251105" y="897276"/>
                    <a:pt x="1220977" y="897276"/>
                  </a:cubicBezTo>
                  <a:lnTo>
                    <a:pt x="113598" y="897276"/>
                  </a:lnTo>
                  <a:cubicBezTo>
                    <a:pt x="50859" y="897276"/>
                    <a:pt x="0" y="846416"/>
                    <a:pt x="0" y="783678"/>
                  </a:cubicBezTo>
                  <a:lnTo>
                    <a:pt x="0" y="113598"/>
                  </a:lnTo>
                  <a:cubicBezTo>
                    <a:pt x="0" y="50859"/>
                    <a:pt x="50859" y="0"/>
                    <a:pt x="113598" y="0"/>
                  </a:cubicBezTo>
                  <a:close/>
                </a:path>
              </a:pathLst>
            </a:custGeom>
            <a:solidFill>
              <a:srgbClr val="86B4C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334575" cy="954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687779" y="6974403"/>
            <a:ext cx="2190129" cy="2964285"/>
            <a:chOff x="0" y="0"/>
            <a:chExt cx="662942" cy="8972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62942" cy="897276"/>
            </a:xfrm>
            <a:custGeom>
              <a:avLst/>
              <a:gdLst/>
              <a:ahLst/>
              <a:cxnLst/>
              <a:rect r="r" b="b" t="t" l="l"/>
              <a:pathLst>
                <a:path h="897276" w="662942">
                  <a:moveTo>
                    <a:pt x="180281" y="0"/>
                  </a:moveTo>
                  <a:lnTo>
                    <a:pt x="482662" y="0"/>
                  </a:lnTo>
                  <a:cubicBezTo>
                    <a:pt x="582228" y="0"/>
                    <a:pt x="662942" y="80714"/>
                    <a:pt x="662942" y="180281"/>
                  </a:cubicBezTo>
                  <a:lnTo>
                    <a:pt x="662942" y="716995"/>
                  </a:lnTo>
                  <a:cubicBezTo>
                    <a:pt x="662942" y="816561"/>
                    <a:pt x="582228" y="897276"/>
                    <a:pt x="482662" y="897276"/>
                  </a:cubicBezTo>
                  <a:lnTo>
                    <a:pt x="180281" y="897276"/>
                  </a:lnTo>
                  <a:cubicBezTo>
                    <a:pt x="80714" y="897276"/>
                    <a:pt x="0" y="816561"/>
                    <a:pt x="0" y="716995"/>
                  </a:cubicBezTo>
                  <a:lnTo>
                    <a:pt x="0" y="180281"/>
                  </a:lnTo>
                  <a:cubicBezTo>
                    <a:pt x="0" y="80714"/>
                    <a:pt x="80714" y="0"/>
                    <a:pt x="180281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04775"/>
              <a:ext cx="662942" cy="1002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東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270458" y="7121870"/>
            <a:ext cx="3024771" cy="2816818"/>
          </a:xfrm>
          <a:custGeom>
            <a:avLst/>
            <a:gdLst/>
            <a:ahLst/>
            <a:cxnLst/>
            <a:rect r="r" b="b" t="t" l="l"/>
            <a:pathLst>
              <a:path h="2816818" w="3024771">
                <a:moveTo>
                  <a:pt x="0" y="0"/>
                </a:moveTo>
                <a:lnTo>
                  <a:pt x="3024771" y="0"/>
                </a:lnTo>
                <a:lnTo>
                  <a:pt x="3024771" y="2816818"/>
                </a:lnTo>
                <a:lnTo>
                  <a:pt x="0" y="2816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13825" y="5281536"/>
            <a:ext cx="3038718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錯誤回答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831362" y="4287008"/>
            <a:ext cx="3427938" cy="2364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460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主記憶</a:t>
            </a:r>
          </a:p>
          <a:p>
            <a:pPr algn="l">
              <a:lnSpc>
                <a:spcPts val="6450"/>
              </a:lnSpc>
            </a:pPr>
            <a:r>
              <a:rPr lang="en-US" sz="460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計畫</a:t>
            </a:r>
          </a:p>
          <a:p>
            <a:pPr algn="l">
              <a:lnSpc>
                <a:spcPts val="5899"/>
              </a:lnSpc>
              <a:spcBef>
                <a:spcPct val="0"/>
              </a:spcBef>
            </a:pPr>
            <a:r>
              <a:rPr lang="en-US" sz="4213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環境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5112380" y="-148194"/>
            <a:ext cx="12727251" cy="12193285"/>
            <a:chOff x="0" y="0"/>
            <a:chExt cx="524208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4208" cy="502215"/>
            </a:xfrm>
            <a:custGeom>
              <a:avLst/>
              <a:gdLst/>
              <a:ahLst/>
              <a:cxnLst/>
              <a:rect r="r" b="b" t="t" l="l"/>
              <a:pathLst>
                <a:path h="502215" w="524208">
                  <a:moveTo>
                    <a:pt x="203200" y="0"/>
                  </a:moveTo>
                  <a:lnTo>
                    <a:pt x="524208" y="0"/>
                  </a:lnTo>
                  <a:lnTo>
                    <a:pt x="321008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321008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376569" y="3157301"/>
            <a:ext cx="2800435" cy="0"/>
          </a:xfrm>
          <a:prstGeom prst="line">
            <a:avLst/>
          </a:prstGeom>
          <a:ln cap="flat" w="114300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9902075">
            <a:off x="16254219" y="-861230"/>
            <a:ext cx="3620223" cy="3167695"/>
            <a:chOff x="0" y="0"/>
            <a:chExt cx="812800" cy="711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8268" y="2903334"/>
            <a:ext cx="8995732" cy="5060099"/>
          </a:xfrm>
          <a:custGeom>
            <a:avLst/>
            <a:gdLst/>
            <a:ahLst/>
            <a:cxnLst/>
            <a:rect r="r" b="b" t="t" l="l"/>
            <a:pathLst>
              <a:path h="5060099" w="8995732">
                <a:moveTo>
                  <a:pt x="0" y="0"/>
                </a:moveTo>
                <a:lnTo>
                  <a:pt x="8995732" y="0"/>
                </a:lnTo>
                <a:lnTo>
                  <a:pt x="8995732" y="5060099"/>
                </a:lnTo>
                <a:lnTo>
                  <a:pt x="0" y="5060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376569" y="1291895"/>
            <a:ext cx="9468438" cy="142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73"/>
              </a:lnSpc>
            </a:pPr>
            <a:r>
              <a:rPr lang="en-US" sz="8748" spc="209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目錄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7558" y="3638391"/>
            <a:ext cx="5979050" cy="432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4705" indent="-442352" lvl="1">
              <a:lnSpc>
                <a:spcPts val="5736"/>
              </a:lnSpc>
              <a:buFont typeface="Arial"/>
              <a:buChar char="•"/>
            </a:pPr>
            <a:r>
              <a:rPr lang="en-US" sz="4097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開發平台</a:t>
            </a:r>
          </a:p>
          <a:p>
            <a:pPr algn="l" marL="884705" indent="-442352" lvl="1">
              <a:lnSpc>
                <a:spcPts val="5736"/>
              </a:lnSpc>
              <a:buFont typeface="Arial"/>
              <a:buChar char="•"/>
            </a:pPr>
            <a:r>
              <a:rPr lang="en-US" sz="4097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研究動機&amp;目的</a:t>
            </a:r>
          </a:p>
          <a:p>
            <a:pPr algn="l" marL="884705" indent="-442352" lvl="1">
              <a:lnSpc>
                <a:spcPts val="5736"/>
              </a:lnSpc>
              <a:buFont typeface="Arial"/>
              <a:buChar char="•"/>
            </a:pPr>
            <a:r>
              <a:rPr lang="en-US" sz="4097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代理人設計</a:t>
            </a:r>
          </a:p>
          <a:p>
            <a:pPr algn="l" marL="884705" indent="-442352" lvl="1">
              <a:lnSpc>
                <a:spcPts val="5736"/>
              </a:lnSpc>
              <a:buFont typeface="Arial"/>
              <a:buChar char="•"/>
            </a:pPr>
            <a:r>
              <a:rPr lang="en-US" sz="4097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麻將設計</a:t>
            </a:r>
          </a:p>
          <a:p>
            <a:pPr algn="l" marL="884705" indent="-442352" lvl="1">
              <a:lnSpc>
                <a:spcPts val="5736"/>
              </a:lnSpc>
              <a:buFont typeface="Arial"/>
              <a:buChar char="•"/>
            </a:pPr>
            <a:r>
              <a:rPr lang="en-US" sz="4097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實驗設計/結果</a:t>
            </a:r>
          </a:p>
          <a:p>
            <a:pPr algn="l" marL="884705" indent="-442352" lvl="1">
              <a:lnSpc>
                <a:spcPts val="5736"/>
              </a:lnSpc>
              <a:buFont typeface="Arial"/>
              <a:buChar char="•"/>
            </a:pPr>
            <a:r>
              <a:rPr lang="en-US" sz="4097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結論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770920"/>
            <a:ext cx="8346768" cy="4237748"/>
            <a:chOff x="0" y="0"/>
            <a:chExt cx="2526529" cy="12827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26529" cy="1282747"/>
            </a:xfrm>
            <a:custGeom>
              <a:avLst/>
              <a:gdLst/>
              <a:ahLst/>
              <a:cxnLst/>
              <a:rect r="r" b="b" t="t" l="l"/>
              <a:pathLst>
                <a:path h="1282747" w="2526529">
                  <a:moveTo>
                    <a:pt x="47304" y="0"/>
                  </a:moveTo>
                  <a:lnTo>
                    <a:pt x="2479225" y="0"/>
                  </a:lnTo>
                  <a:cubicBezTo>
                    <a:pt x="2505350" y="0"/>
                    <a:pt x="2526529" y="21179"/>
                    <a:pt x="2526529" y="47304"/>
                  </a:cubicBezTo>
                  <a:lnTo>
                    <a:pt x="2526529" y="1235443"/>
                  </a:lnTo>
                  <a:cubicBezTo>
                    <a:pt x="2526529" y="1261569"/>
                    <a:pt x="2505350" y="1282747"/>
                    <a:pt x="2479225" y="1282747"/>
                  </a:cubicBezTo>
                  <a:lnTo>
                    <a:pt x="47304" y="1282747"/>
                  </a:lnTo>
                  <a:cubicBezTo>
                    <a:pt x="21179" y="1282747"/>
                    <a:pt x="0" y="1261569"/>
                    <a:pt x="0" y="1235443"/>
                  </a:cubicBezTo>
                  <a:lnTo>
                    <a:pt x="0" y="47304"/>
                  </a:lnTo>
                  <a:cubicBezTo>
                    <a:pt x="0" y="21179"/>
                    <a:pt x="21179" y="0"/>
                    <a:pt x="47304" y="0"/>
                  </a:cubicBez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26529" cy="1339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090293" y="0"/>
            <a:ext cx="12595592" cy="12193285"/>
            <a:chOff x="0" y="0"/>
            <a:chExt cx="518785" cy="50221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8785" cy="502215"/>
            </a:xfrm>
            <a:custGeom>
              <a:avLst/>
              <a:gdLst/>
              <a:ahLst/>
              <a:cxnLst/>
              <a:rect r="r" b="b" t="t" l="l"/>
              <a:pathLst>
                <a:path h="502215" w="518785">
                  <a:moveTo>
                    <a:pt x="203200" y="0"/>
                  </a:moveTo>
                  <a:lnTo>
                    <a:pt x="518785" y="0"/>
                  </a:lnTo>
                  <a:lnTo>
                    <a:pt x="31558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57150"/>
              <a:ext cx="31558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632150" y="2934831"/>
            <a:ext cx="6627150" cy="5909926"/>
          </a:xfrm>
          <a:custGeom>
            <a:avLst/>
            <a:gdLst/>
            <a:ahLst/>
            <a:cxnLst/>
            <a:rect r="r" b="b" t="t" l="l"/>
            <a:pathLst>
              <a:path h="5909926" w="6627150">
                <a:moveTo>
                  <a:pt x="0" y="0"/>
                </a:moveTo>
                <a:lnTo>
                  <a:pt x="6627150" y="0"/>
                </a:lnTo>
                <a:lnTo>
                  <a:pt x="6627150" y="5909926"/>
                </a:lnTo>
                <a:lnTo>
                  <a:pt x="0" y="5909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代理人設計-記憶模塊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8570" y="5367824"/>
            <a:ext cx="758702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再將記憶模塊拆成6部分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826902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24213" y="2022468"/>
            <a:ext cx="9106923" cy="8264532"/>
          </a:xfrm>
          <a:custGeom>
            <a:avLst/>
            <a:gdLst/>
            <a:ahLst/>
            <a:cxnLst/>
            <a:rect r="r" b="b" t="t" l="l"/>
            <a:pathLst>
              <a:path h="8264532" w="9106923">
                <a:moveTo>
                  <a:pt x="0" y="0"/>
                </a:moveTo>
                <a:lnTo>
                  <a:pt x="9106923" y="0"/>
                </a:lnTo>
                <a:lnTo>
                  <a:pt x="9106923" y="8264532"/>
                </a:lnTo>
                <a:lnTo>
                  <a:pt x="0" y="826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687965" y="0"/>
            <a:ext cx="13700007" cy="12193285"/>
            <a:chOff x="0" y="0"/>
            <a:chExt cx="564273" cy="5022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273" cy="502215"/>
            </a:xfrm>
            <a:custGeom>
              <a:avLst/>
              <a:gdLst/>
              <a:ahLst/>
              <a:cxnLst/>
              <a:rect r="r" b="b" t="t" l="l"/>
              <a:pathLst>
                <a:path h="502215" w="564273">
                  <a:moveTo>
                    <a:pt x="203200" y="0"/>
                  </a:moveTo>
                  <a:lnTo>
                    <a:pt x="564273" y="0"/>
                  </a:lnTo>
                  <a:lnTo>
                    <a:pt x="361073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57150"/>
              <a:ext cx="361073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442394" y="3710550"/>
            <a:ext cx="5145651" cy="4888369"/>
          </a:xfrm>
          <a:custGeom>
            <a:avLst/>
            <a:gdLst/>
            <a:ahLst/>
            <a:cxnLst/>
            <a:rect r="r" b="b" t="t" l="l"/>
            <a:pathLst>
              <a:path h="4888369" w="5145651">
                <a:moveTo>
                  <a:pt x="0" y="0"/>
                </a:moveTo>
                <a:lnTo>
                  <a:pt x="5145651" y="0"/>
                </a:lnTo>
                <a:lnTo>
                  <a:pt x="5145651" y="4888368"/>
                </a:lnTo>
                <a:lnTo>
                  <a:pt x="0" y="4888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53739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代理人設計-流程圖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6567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628064" y="0"/>
            <a:ext cx="17759909" cy="12193285"/>
            <a:chOff x="0" y="0"/>
            <a:chExt cx="731492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31492" cy="502215"/>
            </a:xfrm>
            <a:custGeom>
              <a:avLst/>
              <a:gdLst/>
              <a:ahLst/>
              <a:cxnLst/>
              <a:rect r="r" b="b" t="t" l="l"/>
              <a:pathLst>
                <a:path h="502215" w="731492">
                  <a:moveTo>
                    <a:pt x="203200" y="0"/>
                  </a:moveTo>
                  <a:lnTo>
                    <a:pt x="731492" y="0"/>
                  </a:lnTo>
                  <a:lnTo>
                    <a:pt x="528292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B485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528292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11853" y="3652458"/>
            <a:ext cx="5145651" cy="4888369"/>
          </a:xfrm>
          <a:custGeom>
            <a:avLst/>
            <a:gdLst/>
            <a:ahLst/>
            <a:cxnLst/>
            <a:rect r="r" b="b" t="t" l="l"/>
            <a:pathLst>
              <a:path h="4888369" w="5145651">
                <a:moveTo>
                  <a:pt x="0" y="0"/>
                </a:moveTo>
                <a:lnTo>
                  <a:pt x="5145652" y="0"/>
                </a:lnTo>
                <a:lnTo>
                  <a:pt x="5145652" y="4888369"/>
                </a:lnTo>
                <a:lnTo>
                  <a:pt x="0" y="4888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代理人設計-對手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04885" y="4043370"/>
            <a:ext cx="6854415" cy="398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採取策略</a:t>
            </a:r>
          </a:p>
          <a:p>
            <a:pPr algn="l"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丟無法構成有效牌</a:t>
            </a:r>
          </a:p>
          <a:p>
            <a:pPr algn="l"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丟字牌</a:t>
            </a:r>
          </a:p>
          <a:p>
            <a:pPr algn="l" marL="1165860" indent="-582930" lvl="1">
              <a:lnSpc>
                <a:spcPts val="7559"/>
              </a:lnSpc>
              <a:buFont typeface="Arial"/>
              <a:buChar char="•"/>
            </a:pPr>
            <a:r>
              <a:rPr lang="en-US" sz="54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丟邊牌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036948"/>
            <a:ext cx="16230600" cy="2495455"/>
          </a:xfrm>
          <a:custGeom>
            <a:avLst/>
            <a:gdLst/>
            <a:ahLst/>
            <a:cxnLst/>
            <a:rect r="r" b="b" t="t" l="l"/>
            <a:pathLst>
              <a:path h="2495455" w="16230600">
                <a:moveTo>
                  <a:pt x="0" y="0"/>
                </a:moveTo>
                <a:lnTo>
                  <a:pt x="16230600" y="0"/>
                </a:lnTo>
                <a:lnTo>
                  <a:pt x="16230600" y="2495455"/>
                </a:lnTo>
                <a:lnTo>
                  <a:pt x="0" y="2495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3710464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45547" y="1028700"/>
            <a:ext cx="14081623" cy="8237750"/>
          </a:xfrm>
          <a:custGeom>
            <a:avLst/>
            <a:gdLst/>
            <a:ahLst/>
            <a:cxnLst/>
            <a:rect r="r" b="b" t="t" l="l"/>
            <a:pathLst>
              <a:path h="8237750" w="14081623">
                <a:moveTo>
                  <a:pt x="0" y="0"/>
                </a:moveTo>
                <a:lnTo>
                  <a:pt x="14081623" y="0"/>
                </a:lnTo>
                <a:lnTo>
                  <a:pt x="14081623" y="8237750"/>
                </a:lnTo>
                <a:lnTo>
                  <a:pt x="0" y="823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麻將設計-類別圖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69091" y="1859353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40057" y="0"/>
            <a:ext cx="10943617" cy="10287000"/>
          </a:xfrm>
          <a:custGeom>
            <a:avLst/>
            <a:gdLst/>
            <a:ahLst/>
            <a:cxnLst/>
            <a:rect r="r" b="b" t="t" l="l"/>
            <a:pathLst>
              <a:path h="10287000" w="10943617">
                <a:moveTo>
                  <a:pt x="0" y="0"/>
                </a:moveTo>
                <a:lnTo>
                  <a:pt x="10943617" y="0"/>
                </a:lnTo>
                <a:lnTo>
                  <a:pt x="1094361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9091" y="686190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麻將設計-流程圖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875578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00847" y="2665983"/>
            <a:ext cx="8121904" cy="6243714"/>
          </a:xfrm>
          <a:custGeom>
            <a:avLst/>
            <a:gdLst/>
            <a:ahLst/>
            <a:cxnLst/>
            <a:rect r="r" b="b" t="t" l="l"/>
            <a:pathLst>
              <a:path h="6243714" w="8121904">
                <a:moveTo>
                  <a:pt x="0" y="0"/>
                </a:moveTo>
                <a:lnTo>
                  <a:pt x="8121904" y="0"/>
                </a:lnTo>
                <a:lnTo>
                  <a:pt x="8121904" y="6243713"/>
                </a:lnTo>
                <a:lnTo>
                  <a:pt x="0" y="62437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02416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麻將設計-聽牌判斷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7820" y="2525541"/>
            <a:ext cx="7510929" cy="3217994"/>
            <a:chOff x="0" y="0"/>
            <a:chExt cx="2515892" cy="10779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15892" cy="1077913"/>
            </a:xfrm>
            <a:custGeom>
              <a:avLst/>
              <a:gdLst/>
              <a:ahLst/>
              <a:cxnLst/>
              <a:rect r="r" b="b" t="t" l="l"/>
              <a:pathLst>
                <a:path h="1077913" w="2515892">
                  <a:moveTo>
                    <a:pt x="52568" y="0"/>
                  </a:moveTo>
                  <a:lnTo>
                    <a:pt x="2463323" y="0"/>
                  </a:lnTo>
                  <a:cubicBezTo>
                    <a:pt x="2477265" y="0"/>
                    <a:pt x="2490636" y="5538"/>
                    <a:pt x="2500495" y="15397"/>
                  </a:cubicBezTo>
                  <a:cubicBezTo>
                    <a:pt x="2510353" y="25255"/>
                    <a:pt x="2515892" y="38626"/>
                    <a:pt x="2515892" y="52568"/>
                  </a:cubicBezTo>
                  <a:lnTo>
                    <a:pt x="2515892" y="1025344"/>
                  </a:lnTo>
                  <a:cubicBezTo>
                    <a:pt x="2515892" y="1039286"/>
                    <a:pt x="2510353" y="1052657"/>
                    <a:pt x="2500495" y="1062516"/>
                  </a:cubicBezTo>
                  <a:cubicBezTo>
                    <a:pt x="2490636" y="1072374"/>
                    <a:pt x="2477265" y="1077913"/>
                    <a:pt x="2463323" y="1077913"/>
                  </a:cubicBezTo>
                  <a:lnTo>
                    <a:pt x="52568" y="1077913"/>
                  </a:lnTo>
                  <a:cubicBezTo>
                    <a:pt x="38626" y="1077913"/>
                    <a:pt x="25255" y="1072374"/>
                    <a:pt x="15397" y="1062516"/>
                  </a:cubicBezTo>
                  <a:cubicBezTo>
                    <a:pt x="5538" y="1052657"/>
                    <a:pt x="0" y="1039286"/>
                    <a:pt x="0" y="1025344"/>
                  </a:cubicBezTo>
                  <a:lnTo>
                    <a:pt x="0" y="52568"/>
                  </a:lnTo>
                  <a:cubicBezTo>
                    <a:pt x="0" y="38626"/>
                    <a:pt x="5538" y="25255"/>
                    <a:pt x="15397" y="15397"/>
                  </a:cubicBezTo>
                  <a:cubicBezTo>
                    <a:pt x="25255" y="5538"/>
                    <a:pt x="38626" y="0"/>
                    <a:pt x="52568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515892" cy="1154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81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遞歸規則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 spc="81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中止條件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 spc="81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1.無效構牌 &gt; 2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 spc="81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2.檢查的牌 &gt;= 手牌長度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7820" y="6436362"/>
            <a:ext cx="7510929" cy="3162341"/>
            <a:chOff x="0" y="0"/>
            <a:chExt cx="2515892" cy="10592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15892" cy="1059271"/>
            </a:xfrm>
            <a:custGeom>
              <a:avLst/>
              <a:gdLst/>
              <a:ahLst/>
              <a:cxnLst/>
              <a:rect r="r" b="b" t="t" l="l"/>
              <a:pathLst>
                <a:path h="1059271" w="2515892">
                  <a:moveTo>
                    <a:pt x="52568" y="0"/>
                  </a:moveTo>
                  <a:lnTo>
                    <a:pt x="2463323" y="0"/>
                  </a:lnTo>
                  <a:cubicBezTo>
                    <a:pt x="2477265" y="0"/>
                    <a:pt x="2490636" y="5538"/>
                    <a:pt x="2500495" y="15397"/>
                  </a:cubicBezTo>
                  <a:cubicBezTo>
                    <a:pt x="2510353" y="25255"/>
                    <a:pt x="2515892" y="38626"/>
                    <a:pt x="2515892" y="52568"/>
                  </a:cubicBezTo>
                  <a:lnTo>
                    <a:pt x="2515892" y="1006702"/>
                  </a:lnTo>
                  <a:cubicBezTo>
                    <a:pt x="2515892" y="1020644"/>
                    <a:pt x="2510353" y="1034015"/>
                    <a:pt x="2500495" y="1043874"/>
                  </a:cubicBezTo>
                  <a:cubicBezTo>
                    <a:pt x="2490636" y="1053732"/>
                    <a:pt x="2477265" y="1059271"/>
                    <a:pt x="2463323" y="1059271"/>
                  </a:cubicBezTo>
                  <a:lnTo>
                    <a:pt x="52568" y="1059271"/>
                  </a:lnTo>
                  <a:cubicBezTo>
                    <a:pt x="38626" y="1059271"/>
                    <a:pt x="25255" y="1053732"/>
                    <a:pt x="15397" y="1043874"/>
                  </a:cubicBezTo>
                  <a:cubicBezTo>
                    <a:pt x="5538" y="1034015"/>
                    <a:pt x="0" y="1020644"/>
                    <a:pt x="0" y="1006702"/>
                  </a:cubicBezTo>
                  <a:lnTo>
                    <a:pt x="0" y="52568"/>
                  </a:lnTo>
                  <a:cubicBezTo>
                    <a:pt x="0" y="38626"/>
                    <a:pt x="5538" y="25255"/>
                    <a:pt x="15397" y="15397"/>
                  </a:cubicBezTo>
                  <a:cubicBezTo>
                    <a:pt x="25255" y="5538"/>
                    <a:pt x="38626" y="0"/>
                    <a:pt x="52568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2515892" cy="1135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  <a:r>
                <a:rPr lang="en-US" sz="3399" spc="81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遞歸條件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 spc="81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只</a:t>
              </a:r>
              <a:r>
                <a:rPr lang="en-US" sz="3399" spc="81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構成一對眼睛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 spc="81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構成碰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 spc="81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構成吃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 spc="81">
                  <a:solidFill>
                    <a:srgbClr val="FFFFFF"/>
                  </a:solidFill>
                  <a:latin typeface="芫荽"/>
                  <a:ea typeface="芫荽"/>
                  <a:cs typeface="芫荽"/>
                  <a:sym typeface="芫荽"/>
                </a:rPr>
                <a:t>不參與組合的牌 + 1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910727" y="3522401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75781" y="3522401"/>
            <a:ext cx="1598170" cy="2284407"/>
          </a:xfrm>
          <a:custGeom>
            <a:avLst/>
            <a:gdLst/>
            <a:ahLst/>
            <a:cxnLst/>
            <a:rect r="r" b="b" t="t" l="l"/>
            <a:pathLst>
              <a:path h="2284407" w="1598170">
                <a:moveTo>
                  <a:pt x="0" y="0"/>
                </a:moveTo>
                <a:lnTo>
                  <a:pt x="1598169" y="0"/>
                </a:lnTo>
                <a:lnTo>
                  <a:pt x="1598169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麻將設計-聽牌判斷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81624" y="3522401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50038" y="3522401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89979" y="4001029"/>
            <a:ext cx="1777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手牌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976004"/>
            <a:ext cx="355580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無效構牌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660070" y="1094052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9" y="0"/>
                </a:lnTo>
                <a:lnTo>
                  <a:pt x="1696809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60472" y="3523513"/>
            <a:ext cx="1598170" cy="2284407"/>
          </a:xfrm>
          <a:custGeom>
            <a:avLst/>
            <a:gdLst/>
            <a:ahLst/>
            <a:cxnLst/>
            <a:rect r="r" b="b" t="t" l="l"/>
            <a:pathLst>
              <a:path h="2284407" w="1598170">
                <a:moveTo>
                  <a:pt x="0" y="0"/>
                </a:moveTo>
                <a:lnTo>
                  <a:pt x="1598170" y="0"/>
                </a:lnTo>
                <a:lnTo>
                  <a:pt x="1598170" y="2284406"/>
                </a:lnTo>
                <a:lnTo>
                  <a:pt x="0" y="228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麻將設計-聽牌判斷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830967" y="1094052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9" y="0"/>
                </a:lnTo>
                <a:lnTo>
                  <a:pt x="1696809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34729" y="3523513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6"/>
                </a:lnTo>
                <a:lnTo>
                  <a:pt x="0" y="22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54199" y="4065906"/>
            <a:ext cx="1777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手牌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1028" y="6979494"/>
            <a:ext cx="355580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無效構牌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86317" y="3197753"/>
            <a:ext cx="4889302" cy="9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只構成一對眼睛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08567" y="3458636"/>
            <a:ext cx="1598170" cy="2284407"/>
          </a:xfrm>
          <a:custGeom>
            <a:avLst/>
            <a:gdLst/>
            <a:ahLst/>
            <a:cxnLst/>
            <a:rect r="r" b="b" t="t" l="l"/>
            <a:pathLst>
              <a:path h="2284407" w="1598170">
                <a:moveTo>
                  <a:pt x="0" y="0"/>
                </a:moveTo>
                <a:lnTo>
                  <a:pt x="1598170" y="0"/>
                </a:lnTo>
                <a:lnTo>
                  <a:pt x="1598170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麻將設計-聽牌判斷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063972" y="342378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09929" y="6694347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8950" y="4001029"/>
            <a:ext cx="1777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手牌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3679" y="6976004"/>
            <a:ext cx="355580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無效構牌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2703" y="2522010"/>
            <a:ext cx="6216154" cy="9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不參與組合的牌</a:t>
            </a:r>
            <a:r>
              <a:rPr lang="en-US" sz="54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+ 1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200900"/>
            <a:ext cx="18288000" cy="3086100"/>
            <a:chOff x="0" y="0"/>
            <a:chExt cx="4816593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879592" y="-454258"/>
            <a:ext cx="12379272" cy="10741258"/>
            <a:chOff x="0" y="0"/>
            <a:chExt cx="853424" cy="740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3424" cy="740500"/>
            </a:xfrm>
            <a:custGeom>
              <a:avLst/>
              <a:gdLst/>
              <a:ahLst/>
              <a:cxnLst/>
              <a:rect r="r" b="b" t="t" l="l"/>
              <a:pathLst>
                <a:path h="740500" w="853424">
                  <a:moveTo>
                    <a:pt x="203200" y="0"/>
                  </a:moveTo>
                  <a:lnTo>
                    <a:pt x="853424" y="0"/>
                  </a:lnTo>
                  <a:lnTo>
                    <a:pt x="650224" y="740500"/>
                  </a:lnTo>
                  <a:lnTo>
                    <a:pt x="0" y="7405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57150"/>
              <a:ext cx="650224" cy="797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2577030" y="1560513"/>
            <a:ext cx="2050229" cy="0"/>
          </a:xfrm>
          <a:prstGeom prst="line">
            <a:avLst/>
          </a:prstGeom>
          <a:ln cap="flat" w="857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282187" y="1517650"/>
            <a:ext cx="8119392" cy="4626256"/>
          </a:xfrm>
          <a:custGeom>
            <a:avLst/>
            <a:gdLst/>
            <a:ahLst/>
            <a:cxnLst/>
            <a:rect r="r" b="b" t="t" l="l"/>
            <a:pathLst>
              <a:path h="4626256" w="8119392">
                <a:moveTo>
                  <a:pt x="0" y="0"/>
                </a:moveTo>
                <a:lnTo>
                  <a:pt x="8119392" y="0"/>
                </a:lnTo>
                <a:lnTo>
                  <a:pt x="8119392" y="4626256"/>
                </a:lnTo>
                <a:lnTo>
                  <a:pt x="0" y="4626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9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77030" y="387350"/>
            <a:ext cx="566073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開發平台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0174" y="3032124"/>
            <a:ext cx="8293045" cy="263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本研究使用 ChatGPT 作為遊戲 代理人，並以 Godot 作為開發和場景創建的平台。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8290" y="7364413"/>
            <a:ext cx="17431419" cy="264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每回合，ChatGPT 根據手牌制定出打牌計劃，依據該計劃進行出牌。遊戲結束後，ChatGPT 會根據這局遊戲中的決策進行反思，藉此提升未來遊戲的勝率。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949687" y="6694347"/>
            <a:ext cx="1598170" cy="2284407"/>
          </a:xfrm>
          <a:custGeom>
            <a:avLst/>
            <a:gdLst/>
            <a:ahLst/>
            <a:cxnLst/>
            <a:rect r="r" b="b" t="t" l="l"/>
            <a:pathLst>
              <a:path h="2284407" w="1598170">
                <a:moveTo>
                  <a:pt x="0" y="0"/>
                </a:moveTo>
                <a:lnTo>
                  <a:pt x="1598169" y="0"/>
                </a:lnTo>
                <a:lnTo>
                  <a:pt x="1598169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麻將設計-聽牌判斷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509929" y="6694347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8950" y="4001029"/>
            <a:ext cx="1777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手牌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679" y="6976004"/>
            <a:ext cx="355580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無效構牌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2703" y="2522010"/>
            <a:ext cx="6216154" cy="9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不參與組合的牌</a:t>
            </a:r>
            <a:r>
              <a:rPr lang="en-US" sz="54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+ 1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961695" y="342378"/>
            <a:ext cx="1598170" cy="2284407"/>
          </a:xfrm>
          <a:custGeom>
            <a:avLst/>
            <a:gdLst/>
            <a:ahLst/>
            <a:cxnLst/>
            <a:rect r="r" b="b" t="t" l="l"/>
            <a:pathLst>
              <a:path h="2284407" w="1598170">
                <a:moveTo>
                  <a:pt x="0" y="0"/>
                </a:moveTo>
                <a:lnTo>
                  <a:pt x="1598170" y="0"/>
                </a:lnTo>
                <a:lnTo>
                  <a:pt x="1598170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084874" y="5737754"/>
            <a:ext cx="5558936" cy="367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無法構成順子、碰、眼睛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為無效組合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78773" y="418309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92713" y="3522401"/>
            <a:ext cx="1598170" cy="2284407"/>
          </a:xfrm>
          <a:custGeom>
            <a:avLst/>
            <a:gdLst/>
            <a:ahLst/>
            <a:cxnLst/>
            <a:rect r="r" b="b" t="t" l="l"/>
            <a:pathLst>
              <a:path h="2284407" w="1598170">
                <a:moveTo>
                  <a:pt x="0" y="0"/>
                </a:moveTo>
                <a:lnTo>
                  <a:pt x="1598170" y="0"/>
                </a:lnTo>
                <a:lnTo>
                  <a:pt x="1598170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麻將設計-聽牌判斷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060628" y="418309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43211" y="418309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8950" y="4001029"/>
            <a:ext cx="1777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手牌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3679" y="6976004"/>
            <a:ext cx="355580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無效構牌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42854" y="2858826"/>
            <a:ext cx="2666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構成碰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920071" y="6497376"/>
            <a:ext cx="1598170" cy="2284407"/>
          </a:xfrm>
          <a:custGeom>
            <a:avLst/>
            <a:gdLst/>
            <a:ahLst/>
            <a:cxnLst/>
            <a:rect r="r" b="b" t="t" l="l"/>
            <a:pathLst>
              <a:path h="2284407" w="1598170">
                <a:moveTo>
                  <a:pt x="0" y="0"/>
                </a:moveTo>
                <a:lnTo>
                  <a:pt x="1598170" y="0"/>
                </a:lnTo>
                <a:lnTo>
                  <a:pt x="1598170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麻將設計-聽牌判斷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8950" y="4001029"/>
            <a:ext cx="1777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手牌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679" y="6976004"/>
            <a:ext cx="355580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無效構牌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20502" y="2858826"/>
            <a:ext cx="7911604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不參與組合的牌 + 1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77219" y="418309"/>
            <a:ext cx="1598170" cy="2284407"/>
          </a:xfrm>
          <a:custGeom>
            <a:avLst/>
            <a:gdLst/>
            <a:ahLst/>
            <a:cxnLst/>
            <a:rect r="r" b="b" t="t" l="l"/>
            <a:pathLst>
              <a:path h="2284407" w="1598170">
                <a:moveTo>
                  <a:pt x="0" y="0"/>
                </a:moveTo>
                <a:lnTo>
                  <a:pt x="1598170" y="0"/>
                </a:lnTo>
                <a:lnTo>
                  <a:pt x="1598170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392377" y="6364026"/>
            <a:ext cx="7111504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差一張西組成眼睛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聽西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36918" y="6497376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231075" y="3522401"/>
            <a:ext cx="1598170" cy="2284407"/>
          </a:xfrm>
          <a:custGeom>
            <a:avLst/>
            <a:gdLst/>
            <a:ahLst/>
            <a:cxnLst/>
            <a:rect r="r" b="b" t="t" l="l"/>
            <a:pathLst>
              <a:path h="2284407" w="1598170">
                <a:moveTo>
                  <a:pt x="0" y="0"/>
                </a:moveTo>
                <a:lnTo>
                  <a:pt x="1598169" y="0"/>
                </a:lnTo>
                <a:lnTo>
                  <a:pt x="1598169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麻將設計-聽牌判斷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736918" y="3534131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6"/>
                </a:lnTo>
                <a:lnTo>
                  <a:pt x="0" y="22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05332" y="3522401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8950" y="4001029"/>
            <a:ext cx="1777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手牌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3679" y="6976004"/>
            <a:ext cx="355580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無效構牌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40835" y="2588416"/>
            <a:ext cx="6202862" cy="94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不參與組合的牌 + 1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593862" y="183153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36918" y="6497376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62661" y="3522401"/>
            <a:ext cx="1598170" cy="2284407"/>
          </a:xfrm>
          <a:custGeom>
            <a:avLst/>
            <a:gdLst/>
            <a:ahLst/>
            <a:cxnLst/>
            <a:rect r="r" b="b" t="t" l="l"/>
            <a:pathLst>
              <a:path h="2284407" w="1598170">
                <a:moveTo>
                  <a:pt x="0" y="0"/>
                </a:moveTo>
                <a:lnTo>
                  <a:pt x="1598170" y="0"/>
                </a:lnTo>
                <a:lnTo>
                  <a:pt x="1598170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麻將設計-聽牌判斷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905332" y="6497376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36918" y="3522401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8950" y="4001029"/>
            <a:ext cx="1777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手牌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3679" y="6976004"/>
            <a:ext cx="355580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無效構牌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40835" y="2588416"/>
            <a:ext cx="6202862" cy="94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不參與組合的牌 + 1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593862" y="183153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3DB77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DB77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36918" y="6497376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86237" y="3522401"/>
            <a:ext cx="1598170" cy="2284407"/>
          </a:xfrm>
          <a:custGeom>
            <a:avLst/>
            <a:gdLst/>
            <a:ahLst/>
            <a:cxnLst/>
            <a:rect r="r" b="b" t="t" l="l"/>
            <a:pathLst>
              <a:path h="2284407" w="1598170">
                <a:moveTo>
                  <a:pt x="0" y="0"/>
                </a:moveTo>
                <a:lnTo>
                  <a:pt x="1598170" y="0"/>
                </a:lnTo>
                <a:lnTo>
                  <a:pt x="1598170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8659265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麻將設計-聽牌判斷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905332" y="6497376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6497376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8950" y="4001029"/>
            <a:ext cx="177790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手牌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3679" y="6976004"/>
            <a:ext cx="355580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DB778"/>
                </a:solidFill>
                <a:latin typeface="芫荽"/>
                <a:ea typeface="芫荽"/>
                <a:cs typeface="芫荽"/>
                <a:sym typeface="芫荽"/>
              </a:rPr>
              <a:t>無效構牌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40835" y="2588416"/>
            <a:ext cx="6202862" cy="945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不參與組合的牌 + 1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593862" y="183153"/>
            <a:ext cx="1696808" cy="2284407"/>
          </a:xfrm>
          <a:custGeom>
            <a:avLst/>
            <a:gdLst/>
            <a:ahLst/>
            <a:cxnLst/>
            <a:rect r="r" b="b" t="t" l="l"/>
            <a:pathLst>
              <a:path h="2284407" w="1696808">
                <a:moveTo>
                  <a:pt x="0" y="0"/>
                </a:moveTo>
                <a:lnTo>
                  <a:pt x="1696808" y="0"/>
                </a:lnTo>
                <a:lnTo>
                  <a:pt x="1696808" y="2284407"/>
                </a:lnTo>
                <a:lnTo>
                  <a:pt x="0" y="2284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317058" y="6995054"/>
            <a:ext cx="5052977" cy="1916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3"/>
              </a:lnSpc>
            </a:pPr>
            <a:r>
              <a:rPr lang="en-US" sz="548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無效構牌  &gt; 2張</a:t>
            </a:r>
          </a:p>
          <a:p>
            <a:pPr algn="ctr">
              <a:lnSpc>
                <a:spcPts val="7683"/>
              </a:lnSpc>
              <a:spcBef>
                <a:spcPct val="0"/>
              </a:spcBef>
            </a:pPr>
            <a:r>
              <a:rPr lang="en-US" sz="5488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中斷遞歸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4305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05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963870"/>
            <a:ext cx="12749692" cy="619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採取  10 把不同seed遊戲</a:t>
            </a:r>
            <a:r>
              <a:rPr lang="en-US" sz="5400" spc="129">
                <a:solidFill>
                  <a:srgbClr val="FF3131"/>
                </a:solidFill>
                <a:latin typeface="芫荽"/>
                <a:ea typeface="芫荽"/>
                <a:cs typeface="芫荽"/>
                <a:sym typeface="芫荽"/>
              </a:rPr>
              <a:t>(3個模型應該要同seed的...)</a:t>
            </a:r>
            <a:r>
              <a:rPr lang="en-US" sz="5400" spc="129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 ，比較3個GPT提供的模型分別是</a:t>
            </a:r>
          </a:p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gpt4o 、 gpt4o-mini 、 gpt3.5turbo</a:t>
            </a:r>
          </a:p>
          <a:p>
            <a:pPr algn="l">
              <a:lnSpc>
                <a:spcPts val="7020"/>
              </a:lnSpc>
            </a:pPr>
          </a:p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觀察放槍次數</a:t>
            </a:r>
          </a:p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出牌傾向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67875" y="448215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5" y="0"/>
                </a:lnTo>
                <a:lnTo>
                  <a:pt x="4869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實驗設計/結果  實驗 1.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4305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05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67875" y="448215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5" y="0"/>
                </a:lnTo>
                <a:lnTo>
                  <a:pt x="4869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743105"/>
            <a:ext cx="12047604" cy="4284354"/>
          </a:xfrm>
          <a:custGeom>
            <a:avLst/>
            <a:gdLst/>
            <a:ahLst/>
            <a:cxnLst/>
            <a:rect r="r" b="b" t="t" l="l"/>
            <a:pathLst>
              <a:path h="4284354" w="12047604">
                <a:moveTo>
                  <a:pt x="0" y="0"/>
                </a:moveTo>
                <a:lnTo>
                  <a:pt x="12047604" y="0"/>
                </a:lnTo>
                <a:lnTo>
                  <a:pt x="12047604" y="4284354"/>
                </a:lnTo>
                <a:lnTo>
                  <a:pt x="0" y="4284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實驗設計/結果  實驗 1.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4305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05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67875" y="448215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5" y="0"/>
                </a:lnTo>
                <a:lnTo>
                  <a:pt x="4869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574613"/>
            <a:ext cx="11617895" cy="5683687"/>
          </a:xfrm>
          <a:custGeom>
            <a:avLst/>
            <a:gdLst/>
            <a:ahLst/>
            <a:cxnLst/>
            <a:rect r="r" b="b" t="t" l="l"/>
            <a:pathLst>
              <a:path h="5683687" w="11617895">
                <a:moveTo>
                  <a:pt x="0" y="0"/>
                </a:moveTo>
                <a:lnTo>
                  <a:pt x="11617895" y="0"/>
                </a:lnTo>
                <a:lnTo>
                  <a:pt x="11617895" y="5683687"/>
                </a:lnTo>
                <a:lnTo>
                  <a:pt x="0" y="5683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實驗設計/結果  實驗 1.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4305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05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67875" y="448215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5" y="0"/>
                </a:lnTo>
                <a:lnTo>
                  <a:pt x="4869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9875" y="4086990"/>
            <a:ext cx="12887999" cy="5171310"/>
          </a:xfrm>
          <a:custGeom>
            <a:avLst/>
            <a:gdLst/>
            <a:ahLst/>
            <a:cxnLst/>
            <a:rect r="r" b="b" t="t" l="l"/>
            <a:pathLst>
              <a:path h="5171310" w="12887999">
                <a:moveTo>
                  <a:pt x="0" y="0"/>
                </a:moveTo>
                <a:lnTo>
                  <a:pt x="12888000" y="0"/>
                </a:lnTo>
                <a:lnTo>
                  <a:pt x="12888000" y="5171310"/>
                </a:lnTo>
                <a:lnTo>
                  <a:pt x="0" y="517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實驗設計/結果  實驗 1.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7139" y="0"/>
            <a:ext cx="12595592" cy="12193285"/>
            <a:chOff x="0" y="0"/>
            <a:chExt cx="51878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785" cy="502215"/>
            </a:xfrm>
            <a:custGeom>
              <a:avLst/>
              <a:gdLst/>
              <a:ahLst/>
              <a:cxnLst/>
              <a:rect r="r" b="b" t="t" l="l"/>
              <a:pathLst>
                <a:path h="502215" w="518785">
                  <a:moveTo>
                    <a:pt x="203200" y="0"/>
                  </a:moveTo>
                  <a:lnTo>
                    <a:pt x="518785" y="0"/>
                  </a:lnTo>
                  <a:lnTo>
                    <a:pt x="31558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31558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61648" y="1676825"/>
            <a:ext cx="6330266" cy="6840169"/>
          </a:xfrm>
          <a:custGeom>
            <a:avLst/>
            <a:gdLst/>
            <a:ahLst/>
            <a:cxnLst/>
            <a:rect r="r" b="b" t="t" l="l"/>
            <a:pathLst>
              <a:path h="6840169" w="6330266">
                <a:moveTo>
                  <a:pt x="0" y="0"/>
                </a:moveTo>
                <a:lnTo>
                  <a:pt x="6330266" y="0"/>
                </a:lnTo>
                <a:lnTo>
                  <a:pt x="6330266" y="6840169"/>
                </a:lnTo>
                <a:lnTo>
                  <a:pt x="0" y="6840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8229384" cy="105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研究動機&amp;目的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616" y="4118577"/>
            <a:ext cx="10145631" cy="291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6"/>
              </a:lnSpc>
            </a:pPr>
            <a:r>
              <a:rPr lang="en-US" sz="5547" spc="66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我們的目的是想嘗試用LLM(大型語言模型)來驅動遊戲AI。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616" y="8328259"/>
            <a:ext cx="2871424" cy="40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525" spc="1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CONTINUE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4305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05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67875" y="448215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5" y="0"/>
                </a:lnTo>
                <a:lnTo>
                  <a:pt x="4869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292892"/>
            <a:ext cx="12939175" cy="4965408"/>
          </a:xfrm>
          <a:custGeom>
            <a:avLst/>
            <a:gdLst/>
            <a:ahLst/>
            <a:cxnLst/>
            <a:rect r="r" b="b" t="t" l="l"/>
            <a:pathLst>
              <a:path h="4965408" w="12939175">
                <a:moveTo>
                  <a:pt x="0" y="0"/>
                </a:moveTo>
                <a:lnTo>
                  <a:pt x="12939175" y="0"/>
                </a:lnTo>
                <a:lnTo>
                  <a:pt x="12939175" y="4965408"/>
                </a:lnTo>
                <a:lnTo>
                  <a:pt x="0" y="4965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實驗設計/結果  實驗 1.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4305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05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67875" y="448215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5" y="0"/>
                </a:lnTo>
                <a:lnTo>
                  <a:pt x="4869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實驗設計/結果  實驗 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35520"/>
            <a:ext cx="12749692" cy="265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 三個模型在丟牌策略上均呈現出優先打出字牌與邊牌的傾向，表明其行為具有一定的策略性、勝率我認為看看就好。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4305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05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67875" y="448215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5" y="0"/>
                </a:lnTo>
                <a:lnTo>
                  <a:pt x="4869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實驗設計/結果  實驗 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35520"/>
            <a:ext cx="12749692" cy="265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 至於此代理人的感知能力是有的，他會因手牌制定不同的策略，總體而言，此代理人更傾向將字牌、邊牌打出。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4305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05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67875" y="448215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5" y="0"/>
                </a:lnTo>
                <a:lnTo>
                  <a:pt x="4869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實驗設計/結果  實驗 2.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92607"/>
            <a:ext cx="12749692" cy="265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既然是目標導向，那我們更換目標的內容是否能夠產生出新的策略</a:t>
            </a:r>
          </a:p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此實驗我們觀察其計畫是否符合目標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4305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05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67875" y="448215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5" y="0"/>
                </a:lnTo>
                <a:lnTo>
                  <a:pt x="4869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522501"/>
            <a:ext cx="12733174" cy="6764499"/>
          </a:xfrm>
          <a:custGeom>
            <a:avLst/>
            <a:gdLst/>
            <a:ahLst/>
            <a:cxnLst/>
            <a:rect r="r" b="b" t="t" l="l"/>
            <a:pathLst>
              <a:path h="6764499" w="12733174">
                <a:moveTo>
                  <a:pt x="0" y="0"/>
                </a:moveTo>
                <a:lnTo>
                  <a:pt x="12733174" y="0"/>
                </a:lnTo>
                <a:lnTo>
                  <a:pt x="12733174" y="6764499"/>
                </a:lnTo>
                <a:lnTo>
                  <a:pt x="0" y="6764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實驗設計/結果  實驗 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12546"/>
            <a:ext cx="5629870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600" spc="134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目標: 最佳的出牌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4305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305B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174340"/>
            <a:ext cx="15684026" cy="2548654"/>
          </a:xfrm>
          <a:custGeom>
            <a:avLst/>
            <a:gdLst/>
            <a:ahLst/>
            <a:cxnLst/>
            <a:rect r="r" b="b" t="t" l="l"/>
            <a:pathLst>
              <a:path h="2548654" w="15684026">
                <a:moveTo>
                  <a:pt x="0" y="0"/>
                </a:moveTo>
                <a:lnTo>
                  <a:pt x="15684026" y="0"/>
                </a:lnTo>
                <a:lnTo>
                  <a:pt x="15684026" y="2548654"/>
                </a:lnTo>
                <a:lnTo>
                  <a:pt x="0" y="2548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5388488" y="2597725"/>
            <a:ext cx="2300787" cy="11020362"/>
          </a:xfrm>
          <a:custGeom>
            <a:avLst/>
            <a:gdLst/>
            <a:ahLst/>
            <a:cxnLst/>
            <a:rect r="r" b="b" t="t" l="l"/>
            <a:pathLst>
              <a:path h="11020362" w="2300787">
                <a:moveTo>
                  <a:pt x="0" y="0"/>
                </a:moveTo>
                <a:lnTo>
                  <a:pt x="2300787" y="0"/>
                </a:lnTo>
                <a:lnTo>
                  <a:pt x="2300787" y="11020363"/>
                </a:lnTo>
                <a:lnTo>
                  <a:pt x="0" y="11020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993" t="0" r="-2699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實驗設計/結果  實驗 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039904"/>
            <a:ext cx="5629870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600" spc="134">
                <a:solidFill>
                  <a:srgbClr val="4305BF"/>
                </a:solidFill>
                <a:latin typeface="芫荽"/>
                <a:ea typeface="芫荽"/>
                <a:cs typeface="芫荽"/>
                <a:sym typeface="芫荽"/>
              </a:rPr>
              <a:t>目標: 幫下家贏牌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結論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73755"/>
            <a:ext cx="13362831" cy="531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首先是造價，我們用gpt-4o 10  ~ 15 輪 差不多3美，有點貴。</a:t>
            </a:r>
          </a:p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接著是回饋速度，一局大概要4  ~ 5分鐘，大概有3多分鐘都是gpt再拖。</a:t>
            </a:r>
          </a:p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性能挺微妙的，由於都是隨機的測不出來，但它挺常有奇怪的邏輯的。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687936"/>
            <a:ext cx="15604367" cy="4252190"/>
          </a:xfrm>
          <a:custGeom>
            <a:avLst/>
            <a:gdLst/>
            <a:ahLst/>
            <a:cxnLst/>
            <a:rect r="r" b="b" t="t" l="l"/>
            <a:pathLst>
              <a:path h="4252190" w="15604367">
                <a:moveTo>
                  <a:pt x="0" y="0"/>
                </a:moveTo>
                <a:lnTo>
                  <a:pt x="15604367" y="0"/>
                </a:lnTo>
                <a:lnTo>
                  <a:pt x="15604367" y="4252190"/>
                </a:lnTo>
                <a:lnTo>
                  <a:pt x="0" y="4252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結論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921076"/>
            <a:ext cx="12749692" cy="176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上家打白，所以我們要打白，儘管手牌沒有....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79215"/>
            <a:ext cx="2050229" cy="0"/>
          </a:xfrm>
          <a:prstGeom prst="line">
            <a:avLst/>
          </a:prstGeom>
          <a:ln cap="flat" w="857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304" y="0"/>
            <a:ext cx="10311669" cy="12193285"/>
            <a:chOff x="0" y="0"/>
            <a:chExt cx="424715" cy="5022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4715" cy="502215"/>
            </a:xfrm>
            <a:custGeom>
              <a:avLst/>
              <a:gdLst/>
              <a:ahLst/>
              <a:cxnLst/>
              <a:rect r="r" b="b" t="t" l="l"/>
              <a:pathLst>
                <a:path h="502215" w="424715">
                  <a:moveTo>
                    <a:pt x="203200" y="0"/>
                  </a:moveTo>
                  <a:lnTo>
                    <a:pt x="424715" y="0"/>
                  </a:lnTo>
                  <a:lnTo>
                    <a:pt x="22151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57150"/>
              <a:ext cx="22151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62025"/>
            <a:ext cx="9941339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spc="167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結論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73755"/>
            <a:ext cx="12749692" cy="531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20"/>
              </a:lnSpc>
            </a:pPr>
            <a:r>
              <a:rPr lang="en-US" sz="5400" spc="129">
                <a:solidFill>
                  <a:srgbClr val="545454"/>
                </a:solidFill>
                <a:latin typeface="芫荽"/>
                <a:ea typeface="芫荽"/>
                <a:cs typeface="芫荽"/>
                <a:sym typeface="芫荽"/>
              </a:rPr>
              <a:t>當前階段，我們認為應該採用複合式 AI 的方式，讓 LLM 專注於語言處理，而將遊戲 AI 的部分交給深度學習技術，兩者協同合作以構建更優秀的遊戲 AI。隨著 LLM 技術的持續突破和成本的下降，我們認為這樣的項目未來將更具價值。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7139" y="0"/>
            <a:ext cx="12595592" cy="12193285"/>
            <a:chOff x="0" y="0"/>
            <a:chExt cx="51878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785" cy="502215"/>
            </a:xfrm>
            <a:custGeom>
              <a:avLst/>
              <a:gdLst/>
              <a:ahLst/>
              <a:cxnLst/>
              <a:rect r="r" b="b" t="t" l="l"/>
              <a:pathLst>
                <a:path h="502215" w="518785">
                  <a:moveTo>
                    <a:pt x="203200" y="0"/>
                  </a:moveTo>
                  <a:lnTo>
                    <a:pt x="518785" y="0"/>
                  </a:lnTo>
                  <a:lnTo>
                    <a:pt x="31558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31558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61648" y="1676825"/>
            <a:ext cx="6330266" cy="6840169"/>
          </a:xfrm>
          <a:custGeom>
            <a:avLst/>
            <a:gdLst/>
            <a:ahLst/>
            <a:cxnLst/>
            <a:rect r="r" b="b" t="t" l="l"/>
            <a:pathLst>
              <a:path h="6840169" w="6330266">
                <a:moveTo>
                  <a:pt x="0" y="0"/>
                </a:moveTo>
                <a:lnTo>
                  <a:pt x="6330266" y="0"/>
                </a:lnTo>
                <a:lnTo>
                  <a:pt x="6330266" y="6840169"/>
                </a:lnTo>
                <a:lnTo>
                  <a:pt x="0" y="6840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8229384" cy="105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研究動機&amp;目的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46346"/>
            <a:ext cx="10145631" cy="95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6"/>
              </a:lnSpc>
            </a:pPr>
            <a:r>
              <a:rPr lang="en-US" sz="5547" spc="66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以下會提到2個常見的遊戲AI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616" y="8328259"/>
            <a:ext cx="2871424" cy="40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525" spc="1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68191" y="0"/>
            <a:ext cx="12595592" cy="12193285"/>
            <a:chOff x="0" y="0"/>
            <a:chExt cx="51878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785" cy="502215"/>
            </a:xfrm>
            <a:custGeom>
              <a:avLst/>
              <a:gdLst/>
              <a:ahLst/>
              <a:cxnLst/>
              <a:rect r="r" b="b" t="t" l="l"/>
              <a:pathLst>
                <a:path h="502215" w="518785">
                  <a:moveTo>
                    <a:pt x="203200" y="0"/>
                  </a:moveTo>
                  <a:lnTo>
                    <a:pt x="518785" y="0"/>
                  </a:lnTo>
                  <a:lnTo>
                    <a:pt x="31558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31558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52500"/>
            <a:ext cx="8229384" cy="105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研究動機&amp;目的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616" y="8328259"/>
            <a:ext cx="2871424" cy="40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525" spc="1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66978" y="2843726"/>
            <a:ext cx="16954044" cy="5701842"/>
            <a:chOff x="0" y="0"/>
            <a:chExt cx="22605392" cy="76024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908179" y="0"/>
              <a:ext cx="12697213" cy="7602456"/>
            </a:xfrm>
            <a:custGeom>
              <a:avLst/>
              <a:gdLst/>
              <a:ahLst/>
              <a:cxnLst/>
              <a:rect r="r" b="b" t="t" l="l"/>
              <a:pathLst>
                <a:path h="7602456" w="12697213">
                  <a:moveTo>
                    <a:pt x="0" y="0"/>
                  </a:moveTo>
                  <a:lnTo>
                    <a:pt x="12697213" y="0"/>
                  </a:lnTo>
                  <a:lnTo>
                    <a:pt x="12697213" y="7602456"/>
                  </a:lnTo>
                  <a:lnTo>
                    <a:pt x="0" y="7602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3102693"/>
              <a:ext cx="13527508" cy="1234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66"/>
                </a:lnSpc>
              </a:pPr>
              <a:r>
                <a:rPr lang="en-US" sz="5547" spc="660">
                  <a:solidFill>
                    <a:srgbClr val="000000"/>
                  </a:solidFill>
                  <a:latin typeface="芫荽"/>
                  <a:ea typeface="芫荽"/>
                  <a:cs typeface="芫荽"/>
                  <a:sym typeface="芫荽"/>
                </a:rPr>
                <a:t>有限狀態機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0293" y="0"/>
            <a:ext cx="12595592" cy="12193285"/>
            <a:chOff x="0" y="0"/>
            <a:chExt cx="51878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785" cy="502215"/>
            </a:xfrm>
            <a:custGeom>
              <a:avLst/>
              <a:gdLst/>
              <a:ahLst/>
              <a:cxnLst/>
              <a:rect r="r" b="b" t="t" l="l"/>
              <a:pathLst>
                <a:path h="502215" w="518785">
                  <a:moveTo>
                    <a:pt x="203200" y="0"/>
                  </a:moveTo>
                  <a:lnTo>
                    <a:pt x="518785" y="0"/>
                  </a:lnTo>
                  <a:lnTo>
                    <a:pt x="31558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31558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52500"/>
            <a:ext cx="8229384" cy="105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研究動機&amp;目的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616" y="8328259"/>
            <a:ext cx="2871424" cy="40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525" spc="1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197707" y="3025468"/>
            <a:ext cx="9336323" cy="5520101"/>
          </a:xfrm>
          <a:custGeom>
            <a:avLst/>
            <a:gdLst/>
            <a:ahLst/>
            <a:cxnLst/>
            <a:rect r="r" b="b" t="t" l="l"/>
            <a:pathLst>
              <a:path h="5520101" w="9336323">
                <a:moveTo>
                  <a:pt x="0" y="0"/>
                </a:moveTo>
                <a:lnTo>
                  <a:pt x="9336323" y="0"/>
                </a:lnTo>
                <a:lnTo>
                  <a:pt x="9336323" y="5520101"/>
                </a:lnTo>
                <a:lnTo>
                  <a:pt x="0" y="552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3970" y="5142171"/>
            <a:ext cx="10145631" cy="95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6"/>
              </a:lnSpc>
            </a:pPr>
            <a:r>
              <a:rPr lang="en-US" sz="5547" spc="66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行為樹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7139" y="0"/>
            <a:ext cx="12595592" cy="12193285"/>
            <a:chOff x="0" y="0"/>
            <a:chExt cx="51878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785" cy="502215"/>
            </a:xfrm>
            <a:custGeom>
              <a:avLst/>
              <a:gdLst/>
              <a:ahLst/>
              <a:cxnLst/>
              <a:rect r="r" b="b" t="t" l="l"/>
              <a:pathLst>
                <a:path h="502215" w="518785">
                  <a:moveTo>
                    <a:pt x="203200" y="0"/>
                  </a:moveTo>
                  <a:lnTo>
                    <a:pt x="518785" y="0"/>
                  </a:lnTo>
                  <a:lnTo>
                    <a:pt x="31558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31558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61648" y="1676825"/>
            <a:ext cx="6330266" cy="6840169"/>
          </a:xfrm>
          <a:custGeom>
            <a:avLst/>
            <a:gdLst/>
            <a:ahLst/>
            <a:cxnLst/>
            <a:rect r="r" b="b" t="t" l="l"/>
            <a:pathLst>
              <a:path h="6840169" w="6330266">
                <a:moveTo>
                  <a:pt x="0" y="0"/>
                </a:moveTo>
                <a:lnTo>
                  <a:pt x="6330266" y="0"/>
                </a:lnTo>
                <a:lnTo>
                  <a:pt x="6330266" y="6840169"/>
                </a:lnTo>
                <a:lnTo>
                  <a:pt x="0" y="6840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8229384" cy="105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研究動機&amp;目的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46346"/>
            <a:ext cx="11152975" cy="95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6"/>
              </a:lnSpc>
            </a:pPr>
            <a:r>
              <a:rPr lang="en-US" sz="5547" spc="66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跟以上2個相比有甚麼優勢嗎?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616" y="8328259"/>
            <a:ext cx="2871424" cy="40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525" spc="1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7139" y="0"/>
            <a:ext cx="12595592" cy="12193285"/>
            <a:chOff x="0" y="0"/>
            <a:chExt cx="518785" cy="502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8785" cy="502215"/>
            </a:xfrm>
            <a:custGeom>
              <a:avLst/>
              <a:gdLst/>
              <a:ahLst/>
              <a:cxnLst/>
              <a:rect r="r" b="b" t="t" l="l"/>
              <a:pathLst>
                <a:path h="502215" w="518785">
                  <a:moveTo>
                    <a:pt x="203200" y="0"/>
                  </a:moveTo>
                  <a:lnTo>
                    <a:pt x="518785" y="0"/>
                  </a:lnTo>
                  <a:lnTo>
                    <a:pt x="315585" y="502215"/>
                  </a:lnTo>
                  <a:lnTo>
                    <a:pt x="0" y="5022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BBA13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315585" cy="55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57734" y="1723415"/>
            <a:ext cx="6330266" cy="6840169"/>
          </a:xfrm>
          <a:custGeom>
            <a:avLst/>
            <a:gdLst/>
            <a:ahLst/>
            <a:cxnLst/>
            <a:rect r="r" b="b" t="t" l="l"/>
            <a:pathLst>
              <a:path h="6840169" w="6330266">
                <a:moveTo>
                  <a:pt x="0" y="0"/>
                </a:moveTo>
                <a:lnTo>
                  <a:pt x="6330266" y="0"/>
                </a:lnTo>
                <a:lnTo>
                  <a:pt x="6330266" y="6840170"/>
                </a:lnTo>
                <a:lnTo>
                  <a:pt x="0" y="6840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52500"/>
            <a:ext cx="8229384" cy="105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6"/>
              </a:lnSpc>
            </a:pPr>
            <a:r>
              <a:rPr lang="en-US" sz="6405" spc="153">
                <a:solidFill>
                  <a:srgbClr val="365679"/>
                </a:solidFill>
                <a:latin typeface="芫荽"/>
                <a:ea typeface="芫荽"/>
                <a:cs typeface="芫荽"/>
                <a:sym typeface="芫荽"/>
              </a:rPr>
              <a:t>研究動機&amp;目的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616" y="3076475"/>
            <a:ext cx="11152975" cy="487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6"/>
              </a:lnSpc>
            </a:pPr>
            <a:r>
              <a:rPr lang="en-US" sz="5547" spc="66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LLM所驅動的只需要將prompt的目標更改，就能更換成功</a:t>
            </a:r>
          </a:p>
          <a:p>
            <a:pPr algn="l">
              <a:lnSpc>
                <a:spcPts val="7766"/>
              </a:lnSpc>
            </a:pPr>
          </a:p>
          <a:p>
            <a:pPr algn="l">
              <a:lnSpc>
                <a:spcPts val="7766"/>
              </a:lnSpc>
            </a:pPr>
            <a:r>
              <a:rPr lang="en-US" sz="5547" spc="66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狀態機和行為樹必須創建新的策略且符合目標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616" y="8328259"/>
            <a:ext cx="2871424" cy="40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525" spc="14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CONTINUE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DAGY_Pdn77k</dc:identifier>
  <dcterms:modified xsi:type="dcterms:W3CDTF">2011-08-01T06:04:30Z</dcterms:modified>
  <cp:revision>1</cp:revision>
  <dc:title>14組-ChatGPT在自主型代理人設計中的應用自主牌技學習</dc:title>
</cp:coreProperties>
</file>